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87" r:id="rId6"/>
    <p:sldId id="280" r:id="rId7"/>
    <p:sldId id="281" r:id="rId8"/>
    <p:sldId id="278" r:id="rId9"/>
    <p:sldId id="282" r:id="rId10"/>
    <p:sldId id="283" r:id="rId11"/>
    <p:sldId id="284" r:id="rId12"/>
    <p:sldId id="279" r:id="rId13"/>
    <p:sldId id="269" r:id="rId14"/>
    <p:sldId id="261" r:id="rId15"/>
    <p:sldId id="271" r:id="rId16"/>
    <p:sldId id="263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timallen55/Documents/Meeting%20June%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timallen55/Documents/Meeting%20June%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Cafe Sales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Cafe!$B$3</c:f>
              <c:strCache>
                <c:ptCount val="1"/>
                <c:pt idx="0">
                  <c:v>2016 /17 Actual</c:v>
                </c:pt>
              </c:strCache>
            </c:strRef>
          </c:tx>
          <c:invertIfNegative val="0"/>
          <c:cat>
            <c:strRef>
              <c:f>Cafe!$A$4:$A$12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Cafe!$B$4:$B$12</c:f>
              <c:numCache>
                <c:formatCode>_-* #,##0.00_-;\-* #,##0.00_-;_-* "-"??_-;_-@_-</c:formatCode>
                <c:ptCount val="9"/>
                <c:pt idx="0">
                  <c:v>2990.23</c:v>
                </c:pt>
                <c:pt idx="1">
                  <c:v>2439.5</c:v>
                </c:pt>
                <c:pt idx="2">
                  <c:v>2612.98</c:v>
                </c:pt>
                <c:pt idx="3">
                  <c:v>2392.0500000000002</c:v>
                </c:pt>
                <c:pt idx="4">
                  <c:v>2712.57</c:v>
                </c:pt>
                <c:pt idx="5">
                  <c:v>2855</c:v>
                </c:pt>
                <c:pt idx="6">
                  <c:v>3713</c:v>
                </c:pt>
                <c:pt idx="7">
                  <c:v>3743.8</c:v>
                </c:pt>
                <c:pt idx="8">
                  <c:v>3606.26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0-D94B-832F-1127DE198C85}"/>
            </c:ext>
          </c:extLst>
        </c:ser>
        <c:ser>
          <c:idx val="2"/>
          <c:order val="2"/>
          <c:tx>
            <c:strRef>
              <c:f>Cafe!$D$3</c:f>
              <c:strCache>
                <c:ptCount val="1"/>
                <c:pt idx="0">
                  <c:v>This Year Actual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Cafe!$A$4:$A$12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Cafe!$D$4:$D$12</c:f>
              <c:numCache>
                <c:formatCode>_-* #,##0.00_-;\-* #,##0.00_-;_-* "-"??_-;_-@_-</c:formatCode>
                <c:ptCount val="9"/>
                <c:pt idx="0">
                  <c:v>4023.35</c:v>
                </c:pt>
                <c:pt idx="1">
                  <c:v>3753.56</c:v>
                </c:pt>
                <c:pt idx="2">
                  <c:v>2756.24</c:v>
                </c:pt>
                <c:pt idx="3">
                  <c:v>3309.72</c:v>
                </c:pt>
                <c:pt idx="4">
                  <c:v>4161.12</c:v>
                </c:pt>
                <c:pt idx="5">
                  <c:v>3641.54</c:v>
                </c:pt>
                <c:pt idx="6">
                  <c:v>4801.97</c:v>
                </c:pt>
                <c:pt idx="7">
                  <c:v>5363.43</c:v>
                </c:pt>
                <c:pt idx="8">
                  <c:v>5224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0-D94B-832F-1127DE198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42880"/>
        <c:axId val="118844416"/>
      </c:barChart>
      <c:lineChart>
        <c:grouping val="stacked"/>
        <c:varyColors val="0"/>
        <c:ser>
          <c:idx val="1"/>
          <c:order val="1"/>
          <c:tx>
            <c:strRef>
              <c:f>Cafe!$C$3</c:f>
              <c:strCache>
                <c:ptCount val="1"/>
                <c:pt idx="0">
                  <c:v>This Year 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Cafe!$A$4:$A$12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Cafe!$C$4:$C$12</c:f>
              <c:numCache>
                <c:formatCode>_-* #,##0.00_-;\-* #,##0.00_-;_-* "-"??_-;_-@_-</c:formatCode>
                <c:ptCount val="9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4000</c:v>
                </c:pt>
                <c:pt idx="8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B0-D94B-832F-1127DE198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42880"/>
        <c:axId val="118844416"/>
      </c:lineChart>
      <c:catAx>
        <c:axId val="1188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844416"/>
        <c:crosses val="autoZero"/>
        <c:auto val="1"/>
        <c:lblAlgn val="ctr"/>
        <c:lblOffset val="100"/>
        <c:noMultiLvlLbl val="0"/>
      </c:catAx>
      <c:valAx>
        <c:axId val="118844416"/>
        <c:scaling>
          <c:orientation val="minMax"/>
        </c:scaling>
        <c:delete val="0"/>
        <c:axPos val="l"/>
        <c:majorGridlines/>
        <c:numFmt formatCode="_-* #,##0.00_-;\-* #,##0.00_-;_-* &quot;-&quot;??_-;_-@_-" sourceLinked="1"/>
        <c:majorTickMark val="out"/>
        <c:minorTickMark val="none"/>
        <c:tickLblPos val="nextTo"/>
        <c:crossAx val="118842880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Shop Sales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Shop!$B$3</c:f>
              <c:strCache>
                <c:ptCount val="1"/>
                <c:pt idx="0">
                  <c:v>2015 /16 Actual</c:v>
                </c:pt>
              </c:strCache>
            </c:strRef>
          </c:tx>
          <c:invertIfNegative val="0"/>
          <c:cat>
            <c:strRef>
              <c:f>Shop!$A$4:$A$12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Shop!$B$4:$B$12</c:f>
              <c:numCache>
                <c:formatCode>_-* #,##0.00_-;\-* #,##0.00_-;_-* "-"??_-;_-@_-</c:formatCode>
                <c:ptCount val="9"/>
                <c:pt idx="0">
                  <c:v>18004.38</c:v>
                </c:pt>
                <c:pt idx="1">
                  <c:v>16422.330000000002</c:v>
                </c:pt>
                <c:pt idx="2">
                  <c:v>16375.65</c:v>
                </c:pt>
                <c:pt idx="3">
                  <c:v>13880.699999999999</c:v>
                </c:pt>
                <c:pt idx="4">
                  <c:v>14195.150000000001</c:v>
                </c:pt>
                <c:pt idx="5">
                  <c:v>16261.479999999998</c:v>
                </c:pt>
                <c:pt idx="6">
                  <c:v>16462.939999999999</c:v>
                </c:pt>
                <c:pt idx="7">
                  <c:v>18323.289999999997</c:v>
                </c:pt>
                <c:pt idx="8">
                  <c:v>18506.39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9-D24E-BB9B-2F1EA1BF41EB}"/>
            </c:ext>
          </c:extLst>
        </c:ser>
        <c:ser>
          <c:idx val="1"/>
          <c:order val="1"/>
          <c:tx>
            <c:strRef>
              <c:f>Shop!$C$3</c:f>
              <c:strCache>
                <c:ptCount val="1"/>
                <c:pt idx="0">
                  <c:v>2016 /17 Actual</c:v>
                </c:pt>
              </c:strCache>
            </c:strRef>
          </c:tx>
          <c:invertIfNegative val="0"/>
          <c:cat>
            <c:strRef>
              <c:f>Shop!$A$4:$A$12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Shop!$C$4:$C$12</c:f>
              <c:numCache>
                <c:formatCode>_-* #,##0.00_-;\-* #,##0.00_-;_-* "-"??_-;_-@_-</c:formatCode>
                <c:ptCount val="9"/>
                <c:pt idx="0">
                  <c:v>17803.830000000002</c:v>
                </c:pt>
                <c:pt idx="1">
                  <c:v>16726.02</c:v>
                </c:pt>
                <c:pt idx="2">
                  <c:v>18201.060000000001</c:v>
                </c:pt>
                <c:pt idx="3">
                  <c:v>15351.43</c:v>
                </c:pt>
                <c:pt idx="4">
                  <c:v>16160.439999999999</c:v>
                </c:pt>
                <c:pt idx="5">
                  <c:v>16142</c:v>
                </c:pt>
                <c:pt idx="6">
                  <c:v>17168</c:v>
                </c:pt>
                <c:pt idx="7">
                  <c:v>17793.32</c:v>
                </c:pt>
                <c:pt idx="8">
                  <c:v>18891.03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9-D24E-BB9B-2F1EA1BF41EB}"/>
            </c:ext>
          </c:extLst>
        </c:ser>
        <c:ser>
          <c:idx val="3"/>
          <c:order val="3"/>
          <c:tx>
            <c:strRef>
              <c:f>Shop!$E$3</c:f>
              <c:strCache>
                <c:ptCount val="1"/>
                <c:pt idx="0">
                  <c:v>This Year Actual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Shop!$A$4:$A$12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Shop!$E$4:$E$12</c:f>
              <c:numCache>
                <c:formatCode>_-* #,##0.00_-;\-* #,##0.00_-;_-* "-"??_-;_-@_-</c:formatCode>
                <c:ptCount val="9"/>
                <c:pt idx="0">
                  <c:v>18785.03</c:v>
                </c:pt>
                <c:pt idx="1">
                  <c:v>17136.71</c:v>
                </c:pt>
                <c:pt idx="2">
                  <c:v>20125.54</c:v>
                </c:pt>
                <c:pt idx="3">
                  <c:v>14234.539999999999</c:v>
                </c:pt>
                <c:pt idx="4">
                  <c:v>14669.45</c:v>
                </c:pt>
                <c:pt idx="5">
                  <c:v>17147.14</c:v>
                </c:pt>
                <c:pt idx="6">
                  <c:v>15390.85</c:v>
                </c:pt>
                <c:pt idx="7">
                  <c:v>18915.87</c:v>
                </c:pt>
                <c:pt idx="8">
                  <c:v>18509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9-D24E-BB9B-2F1EA1BF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4112"/>
        <c:axId val="124365440"/>
      </c:barChart>
      <c:lineChart>
        <c:grouping val="stacked"/>
        <c:varyColors val="0"/>
        <c:ser>
          <c:idx val="2"/>
          <c:order val="2"/>
          <c:tx>
            <c:strRef>
              <c:f>Shop!$D$3</c:f>
              <c:strCache>
                <c:ptCount val="1"/>
                <c:pt idx="0">
                  <c:v>This Year 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Shop!$A$4:$A$12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Est</c:v>
                </c:pt>
              </c:strCache>
            </c:strRef>
          </c:cat>
          <c:val>
            <c:numRef>
              <c:f>Shop!$D$4:$D$12</c:f>
              <c:numCache>
                <c:formatCode>_-* #,##0.00_-;\-* #,##0.00_-;_-* "-"??_-;_-@_-</c:formatCode>
                <c:ptCount val="9"/>
                <c:pt idx="0">
                  <c:v>18515.983200000002</c:v>
                </c:pt>
                <c:pt idx="1">
                  <c:v>17395.060799999999</c:v>
                </c:pt>
                <c:pt idx="2">
                  <c:v>18929.102400000003</c:v>
                </c:pt>
                <c:pt idx="3">
                  <c:v>15965.487200000001</c:v>
                </c:pt>
                <c:pt idx="4">
                  <c:v>16806.857599999999</c:v>
                </c:pt>
                <c:pt idx="5">
                  <c:v>16787.68</c:v>
                </c:pt>
                <c:pt idx="6">
                  <c:v>17854.72</c:v>
                </c:pt>
                <c:pt idx="7">
                  <c:v>18505.052800000001</c:v>
                </c:pt>
                <c:pt idx="8">
                  <c:v>19646.671200000001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09-D24E-BB9B-2F1EA1BF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4112"/>
        <c:axId val="124365440"/>
      </c:lineChart>
      <c:catAx>
        <c:axId val="1687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365440"/>
        <c:crosses val="autoZero"/>
        <c:auto val="1"/>
        <c:lblAlgn val="ctr"/>
        <c:lblOffset val="100"/>
        <c:noMultiLvlLbl val="0"/>
      </c:catAx>
      <c:valAx>
        <c:axId val="124365440"/>
        <c:scaling>
          <c:orientation val="minMax"/>
        </c:scaling>
        <c:delete val="0"/>
        <c:axPos val="l"/>
        <c:majorGridlines/>
        <c:numFmt formatCode="_-* #,##0.00_-;\-* #,##0.00_-;_-* &quot;-&quot;??_-;_-@_-" sourceLinked="1"/>
        <c:majorTickMark val="out"/>
        <c:minorTickMark val="none"/>
        <c:tickLblPos val="nextTo"/>
        <c:crossAx val="16874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B7E9-5466-4748-9048-008CDA27298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7F2-1696-B249-90D3-4D76410A1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55800"/>
            <a:ext cx="6400800" cy="36830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sap"/>
                <a:cs typeface="Asap"/>
              </a:rPr>
              <a:t>Ilmington</a:t>
            </a:r>
            <a:r>
              <a:rPr lang="en-US" b="1" dirty="0">
                <a:solidFill>
                  <a:schemeClr val="tx1"/>
                </a:solidFill>
                <a:latin typeface="Asap"/>
                <a:cs typeface="Asap"/>
              </a:rPr>
              <a:t> Community Shop Limited</a:t>
            </a:r>
          </a:p>
          <a:p>
            <a:r>
              <a:rPr lang="en-US" sz="2400" b="1" dirty="0">
                <a:solidFill>
                  <a:schemeClr val="tx1"/>
                </a:solidFill>
                <a:latin typeface="Asap"/>
                <a:cs typeface="Asap"/>
              </a:rPr>
              <a:t>Member &amp; Volunteer Meeting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Asap"/>
                <a:cs typeface="Asap"/>
              </a:rPr>
              <a:t>Ilmington</a:t>
            </a:r>
            <a:r>
              <a:rPr lang="en-US" sz="2400" b="1" dirty="0">
                <a:solidFill>
                  <a:schemeClr val="tx1"/>
                </a:solidFill>
                <a:latin typeface="Asap"/>
                <a:cs typeface="Asap"/>
              </a:rPr>
              <a:t> Village Hall</a:t>
            </a:r>
          </a:p>
          <a:p>
            <a:r>
              <a:rPr lang="en-US" sz="2400" b="1" dirty="0">
                <a:solidFill>
                  <a:schemeClr val="tx1"/>
                </a:solidFill>
                <a:latin typeface="Asap"/>
                <a:cs typeface="Asap"/>
              </a:rPr>
              <a:t>28</a:t>
            </a:r>
            <a:r>
              <a:rPr lang="en-US" sz="2400" b="1" baseline="30000" dirty="0">
                <a:solidFill>
                  <a:schemeClr val="tx1"/>
                </a:solidFill>
                <a:latin typeface="Asap"/>
                <a:cs typeface="Asap"/>
              </a:rPr>
              <a:t>th</a:t>
            </a:r>
            <a:r>
              <a:rPr lang="en-US" sz="2400" b="1" dirty="0">
                <a:solidFill>
                  <a:schemeClr val="tx1"/>
                </a:solidFill>
                <a:latin typeface="Asap"/>
                <a:cs typeface="Asap"/>
              </a:rPr>
              <a:t> June 2018</a:t>
            </a: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1303"/>
            <a:ext cx="7442200" cy="1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AEE5-71AA-D943-B57D-08C18B88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8489"/>
            <a:ext cx="8229600" cy="71168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A Shop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7000-F583-1843-A3AC-D7500FCFC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4283"/>
            <a:ext cx="8229600" cy="4091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3 plus years on, timely to look at:</a:t>
            </a:r>
          </a:p>
          <a:p>
            <a:r>
              <a:rPr lang="en-US" dirty="0"/>
              <a:t>Maintenance and not to look tired.</a:t>
            </a:r>
          </a:p>
          <a:p>
            <a:r>
              <a:rPr lang="en-US" dirty="0"/>
              <a:t>Learning and applying lessons e.g. fruit and vegetable presentation.</a:t>
            </a:r>
          </a:p>
          <a:p>
            <a:r>
              <a:rPr lang="en-US" dirty="0"/>
              <a:t>Refreshing the ‘look’ and sustaining the ‘wow’ factor.</a:t>
            </a:r>
          </a:p>
          <a:p>
            <a:r>
              <a:rPr lang="en-US" dirty="0"/>
              <a:t>Marketing and confirming our customer offer.</a:t>
            </a:r>
          </a:p>
          <a:p>
            <a:r>
              <a:rPr lang="en-US" dirty="0" err="1"/>
              <a:t>Recognising</a:t>
            </a:r>
            <a:r>
              <a:rPr lang="en-US" dirty="0"/>
              <a:t> challenging times for many retailers as context.</a:t>
            </a:r>
          </a:p>
          <a:p>
            <a:r>
              <a:rPr lang="en-US" dirty="0"/>
              <a:t>Moving with the times (e.g. concern about sweets / sugary drinks / plastics etc.).</a:t>
            </a:r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39413455-AD19-0E4C-916F-A68A1184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9B75-0BC0-D445-AB4C-6B6FB3DF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1505"/>
            <a:ext cx="8229600" cy="51647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Some Actions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CA03-0CBD-1640-9ACB-9CCB9D13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4608"/>
            <a:ext cx="8229600" cy="419155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sap" panose="02000506040000020004" pitchFamily="2" charset="77"/>
              </a:rPr>
              <a:t>Regularising</a:t>
            </a:r>
            <a:r>
              <a:rPr lang="en-US" sz="2400" dirty="0">
                <a:latin typeface="Asap" panose="02000506040000020004" pitchFamily="2" charset="77"/>
              </a:rPr>
              <a:t> staff working hours / recruiting staff particularly to place café operation on a stable basis. </a:t>
            </a:r>
          </a:p>
          <a:p>
            <a:r>
              <a:rPr lang="en-US" sz="2400" dirty="0">
                <a:latin typeface="Asap" panose="02000506040000020004" pitchFamily="2" charset="77"/>
              </a:rPr>
              <a:t>Recruiting new volunteers.</a:t>
            </a:r>
          </a:p>
          <a:p>
            <a:r>
              <a:rPr lang="en-US" sz="2400" dirty="0">
                <a:latin typeface="Asap" panose="02000506040000020004" pitchFamily="2" charset="77"/>
              </a:rPr>
              <a:t>Designing &amp; implementing a much improved waste / discounting system and ability to </a:t>
            </a:r>
            <a:r>
              <a:rPr lang="en-US" sz="2400" dirty="0" err="1">
                <a:latin typeface="Asap" panose="02000506040000020004" pitchFamily="2" charset="77"/>
              </a:rPr>
              <a:t>analyse</a:t>
            </a:r>
            <a:r>
              <a:rPr lang="en-US" sz="2400" dirty="0">
                <a:latin typeface="Asap" panose="02000506040000020004" pitchFamily="2" charset="77"/>
              </a:rPr>
              <a:t> performance.</a:t>
            </a:r>
          </a:p>
          <a:p>
            <a:r>
              <a:rPr lang="en-US" sz="2400" dirty="0">
                <a:latin typeface="Asap" panose="02000506040000020004" pitchFamily="2" charset="77"/>
              </a:rPr>
              <a:t>Drawing on experience from other shops and cafes.</a:t>
            </a:r>
          </a:p>
          <a:p>
            <a:r>
              <a:rPr lang="en-US" sz="2400" dirty="0">
                <a:latin typeface="Asap" panose="02000506040000020004" pitchFamily="2" charset="77"/>
              </a:rPr>
              <a:t>Reviewing stock levels and policy albeit not comprehensively enough.</a:t>
            </a:r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C76E5D8A-E57D-EE49-B8F5-2A6380F2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CCA-8AD7-AB44-8C46-497A77AD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86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Financial Performance Against Forecast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BF7D23-B670-D449-85D6-76516EB17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476407"/>
              </p:ext>
            </p:extLst>
          </p:nvPr>
        </p:nvGraphicFramePr>
        <p:xfrm>
          <a:off x="457200" y="23114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553921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024468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064232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10848664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5968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Ending 30/09/2017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Est: Year to Date (May 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Forecast to End May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Forecast to 30/09/2018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3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Turnover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248,755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168,214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2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Gross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47,997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47,106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74,710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4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60,443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49,213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47,270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7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Profit /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(1,216)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2,416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9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4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3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Lightning Strike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6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61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(19,968)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(10,644)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(15,692)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(14,776)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905169"/>
                  </a:ext>
                </a:extLst>
              </a:tr>
            </a:tbl>
          </a:graphicData>
        </a:graphic>
      </p:graphicFrame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02103B7E-2D83-BE44-A4F9-B97BCD69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876"/>
            <a:ext cx="8229600" cy="7839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sap"/>
                <a:cs typeface="Asap"/>
              </a:rPr>
              <a:t>Café Performance Month on Month</a:t>
            </a: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498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/>
                <a:cs typeface="Asap"/>
              </a:rPr>
              <a:t>Shop Performance Month on Month</a:t>
            </a: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Waste / Discounting: June 2017 – May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D7FD60-5401-434B-8FCB-F9E9E25FA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51854"/>
              </p:ext>
            </p:extLst>
          </p:nvPr>
        </p:nvGraphicFramePr>
        <p:xfrm>
          <a:off x="457200" y="1692275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850507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074689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10222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Turnover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sap" panose="02000506040000020004" pitchFamily="2" charset="77"/>
                        </a:rPr>
                        <a:t>£209,996.78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sap" panose="0200050604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6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sap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June 2017 – May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Average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Wastage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£5,180.70 / 2.47%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£470.97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5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25% 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£2,284.79 / 1.09%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£207.71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27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50% F&amp;V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£95.07 / 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£8.64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50% W/O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£3,074.67 / 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£279.52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64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Damaged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£1,597.70 / 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sap" panose="02000506040000020004" pitchFamily="2" charset="77"/>
                        </a:rPr>
                        <a:t>£145.25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4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6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/>
                <a:cs typeface="Asap"/>
              </a:rPr>
              <a:t>So 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latin typeface="Asap"/>
                <a:cs typeface="Asap"/>
              </a:rPr>
              <a:t>Market research including a household survey.</a:t>
            </a:r>
          </a:p>
          <a:p>
            <a:r>
              <a:rPr lang="en-GB" sz="2400" dirty="0">
                <a:latin typeface="Asap"/>
                <a:cs typeface="Asap"/>
              </a:rPr>
              <a:t>Sustain our volunteer recruitment campaign.</a:t>
            </a:r>
          </a:p>
          <a:p>
            <a:r>
              <a:rPr lang="en-GB" sz="2400" dirty="0">
                <a:latin typeface="Asap"/>
                <a:cs typeface="Asap"/>
              </a:rPr>
              <a:t>You to tell us candidly what you think, be it products, service, volunteer experience, anything where we can improve.</a:t>
            </a:r>
          </a:p>
          <a:p>
            <a:r>
              <a:rPr lang="en-GB" sz="2400" dirty="0">
                <a:latin typeface="Asap"/>
                <a:cs typeface="Asap"/>
              </a:rPr>
              <a:t>You are all very polite, be candid where need be, please.</a:t>
            </a:r>
          </a:p>
          <a:p>
            <a:r>
              <a:rPr lang="en-GB" sz="2400" dirty="0">
                <a:latin typeface="Asap"/>
                <a:cs typeface="Asap"/>
              </a:rPr>
              <a:t>Can you offer us help e.g. one resident with a retailing background is to advise us on improving presentation and promotions etc.</a:t>
            </a:r>
          </a:p>
          <a:p>
            <a:r>
              <a:rPr lang="en-GB" sz="2400" dirty="0">
                <a:latin typeface="Asap"/>
                <a:cs typeface="Asap"/>
              </a:rPr>
              <a:t>We are always on the look out for people willing to roll sleeves up and join the Committee or take on tasks.</a:t>
            </a:r>
          </a:p>
          <a:p>
            <a:r>
              <a:rPr lang="en-GB" sz="2400" dirty="0">
                <a:latin typeface="Asap"/>
                <a:cs typeface="Asap"/>
              </a:rPr>
              <a:t>We need ideas and input, in return to ensure that action results, we will prepare and make available to you, an action plan with a project management framework in place.</a:t>
            </a:r>
          </a:p>
          <a:p>
            <a:r>
              <a:rPr lang="en-GB" sz="2400" dirty="0">
                <a:latin typeface="Asap"/>
                <a:cs typeface="Asap"/>
              </a:rPr>
              <a:t>Fund Raising. </a:t>
            </a:r>
          </a:p>
          <a:p>
            <a:endParaRPr lang="en-US" sz="2400" dirty="0">
              <a:latin typeface="Asap" panose="02000506040000020004" pitchFamily="2" charset="77"/>
            </a:endParaRP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5EBA-4A9F-4C44-A0AD-7CD4F65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F117-605E-AA47-9C52-6CFAAD9D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sap" panose="02000506040000020004" pitchFamily="2" charset="77"/>
              </a:rPr>
              <a:t>What is your </a:t>
            </a:r>
            <a:r>
              <a:rPr lang="en-US">
                <a:latin typeface="Asap" panose="02000506040000020004" pitchFamily="2" charset="77"/>
              </a:rPr>
              <a:t>immediate reaction.</a:t>
            </a:r>
            <a:endParaRPr lang="en-US" dirty="0">
              <a:latin typeface="Asap" panose="02000506040000020004" pitchFamily="2" charset="77"/>
            </a:endParaRPr>
          </a:p>
          <a:p>
            <a:r>
              <a:rPr lang="en-US" dirty="0">
                <a:latin typeface="Asap" panose="02000506040000020004" pitchFamily="2" charset="77"/>
              </a:rPr>
              <a:t>Any observations / suggestions.</a:t>
            </a:r>
          </a:p>
          <a:p>
            <a:r>
              <a:rPr lang="en-US" dirty="0">
                <a:latin typeface="Asap" panose="02000506040000020004" pitchFamily="2" charset="77"/>
              </a:rPr>
              <a:t>Are we missing a trick?</a:t>
            </a:r>
          </a:p>
          <a:p>
            <a:r>
              <a:rPr lang="en-US" dirty="0">
                <a:latin typeface="Asap" panose="02000506040000020004" pitchFamily="2" charset="77"/>
              </a:rPr>
              <a:t>Come and talk to us individually.</a:t>
            </a:r>
          </a:p>
        </p:txBody>
      </p:sp>
    </p:spTree>
    <p:extLst>
      <p:ext uri="{BB962C8B-B14F-4D97-AF65-F5344CB8AC3E}">
        <p14:creationId xmlns:p14="http://schemas.microsoft.com/office/powerpoint/2010/main" val="176637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11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/>
                <a:cs typeface="Asap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948"/>
            <a:ext cx="8229600" cy="4885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sap"/>
                <a:cs typeface="Asap"/>
              </a:rPr>
              <a:t>To involve members &amp; volunteers in tackling some challenges around: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Ensuring that we sustain the shop as a viable &amp; sustainable business that serves customer needs.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After 3+ years, refreshing the shop offer (and café if needed) and market research to underpin this.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Sustaining a viable volunteer base and ensuring that the volunteer experience is fun and rewarding.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Ensuring that we have sufficient people to do what is needed.</a:t>
            </a: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To help us plan for the next 3 years and beyond.</a:t>
            </a:r>
            <a:endParaRPr lang="en-US" sz="2400" dirty="0">
              <a:latin typeface="Asap"/>
              <a:cs typeface="Asap"/>
            </a:endParaRP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6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/>
                <a:cs typeface="Asap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Asap" panose="02000506040000020004" pitchFamily="2" charset="77"/>
              </a:rPr>
              <a:t>No cause for alarm</a:t>
            </a:r>
          </a:p>
          <a:p>
            <a:pPr lvl="0"/>
            <a:endParaRPr lang="en-GB" dirty="0">
              <a:latin typeface="Asap" panose="02000506040000020004" pitchFamily="2" charset="77"/>
            </a:endParaRPr>
          </a:p>
          <a:p>
            <a:pPr lvl="0"/>
            <a:r>
              <a:rPr lang="en-GB" dirty="0">
                <a:latin typeface="Asap" panose="02000506040000020004" pitchFamily="2" charset="77"/>
              </a:rPr>
              <a:t>Raising the challenges now to avert a possible crisis in future</a:t>
            </a:r>
          </a:p>
          <a:p>
            <a:pPr lvl="0"/>
            <a:endParaRPr lang="en-GB" dirty="0">
              <a:latin typeface="Asap" panose="02000506040000020004" pitchFamily="2" charset="77"/>
            </a:endParaRPr>
          </a:p>
          <a:p>
            <a:pPr lvl="0"/>
            <a:r>
              <a:rPr lang="en-GB" dirty="0">
                <a:latin typeface="Asap" panose="02000506040000020004" pitchFamily="2" charset="77"/>
              </a:rPr>
              <a:t>Need to plot a course and create a plan of action</a:t>
            </a:r>
          </a:p>
          <a:p>
            <a:endParaRPr lang="en-US" dirty="0"/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497"/>
            <a:ext cx="8229600" cy="59098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sap"/>
                <a:cs typeface="Asap"/>
              </a:rPr>
              <a:t>Context: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1360486"/>
            <a:ext cx="8558373" cy="5038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sap"/>
                <a:cs typeface="Asap"/>
              </a:rPr>
              <a:t>Mark will talk you through the figures in more detail, but:</a:t>
            </a:r>
          </a:p>
          <a:p>
            <a:pPr marL="0" indent="0">
              <a:buNone/>
            </a:pPr>
            <a:endParaRPr lang="en-GB" sz="2400" dirty="0">
              <a:latin typeface="Asap"/>
              <a:cs typeface="Asap"/>
            </a:endParaRP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The café is a success: expect current year turnover to be close to, or exceed, our 2 year target of £50k: first 6 months of the year turnover up on average 34% over same period last financial year.</a:t>
            </a:r>
          </a:p>
          <a:p>
            <a:pPr>
              <a:buFont typeface="+mj-lt"/>
              <a:buAutoNum type="arabicPeriod"/>
            </a:pPr>
            <a:endParaRPr lang="en-GB" sz="2400" dirty="0">
              <a:latin typeface="Asap"/>
              <a:cs typeface="Asap"/>
            </a:endParaRP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The original business plan envisaged £20k per year café turnover with the café run by a single shop / café manager plus volunteers</a:t>
            </a:r>
          </a:p>
          <a:p>
            <a:pPr>
              <a:buFont typeface="+mj-lt"/>
              <a:buAutoNum type="arabicPeriod"/>
            </a:pPr>
            <a:endParaRPr lang="en-GB" sz="2400" dirty="0">
              <a:latin typeface="Asap"/>
              <a:cs typeface="Asap"/>
            </a:endParaRPr>
          </a:p>
          <a:p>
            <a:pPr>
              <a:buFont typeface="+mj-lt"/>
              <a:buAutoNum type="arabicPeriod"/>
            </a:pPr>
            <a:r>
              <a:rPr lang="en-GB" sz="2400" dirty="0">
                <a:latin typeface="Asap"/>
                <a:cs typeface="Asap"/>
              </a:rPr>
              <a:t>We need volunteers who enjoy working in the café, but mainstay has to be paid staff.</a:t>
            </a:r>
          </a:p>
          <a:p>
            <a:pPr>
              <a:buFont typeface="+mj-lt"/>
              <a:buAutoNum type="arabicPeriod"/>
            </a:pPr>
            <a:endParaRPr lang="en-GB" sz="1800" dirty="0">
              <a:latin typeface="Asap"/>
              <a:cs typeface="Asap"/>
            </a:endParaRPr>
          </a:p>
        </p:txBody>
      </p:sp>
      <p:pic>
        <p:nvPicPr>
          <p:cNvPr id="4" name="Picture 3" descr="Screen Shot 2016-04-04 at 12.4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7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7E5A-0ACD-0342-8325-8FCC0EB0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0409"/>
            <a:ext cx="8229600" cy="77332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sap"/>
                <a:cs typeface="Asap"/>
              </a:rPr>
              <a:t>Context: 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A1D1-E1AF-A84E-8CF4-39474553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9270"/>
            <a:ext cx="8229600" cy="401689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sap"/>
                <a:cs typeface="Asap"/>
              </a:rPr>
              <a:t>4. The café is profitable and viable, but contributes less than 10% to overheads.</a:t>
            </a:r>
          </a:p>
          <a:p>
            <a:pPr marL="0" indent="0">
              <a:buNone/>
            </a:pPr>
            <a:endParaRPr lang="en-GB" sz="2400" dirty="0">
              <a:latin typeface="Asap"/>
              <a:cs typeface="Asap"/>
            </a:endParaRPr>
          </a:p>
          <a:p>
            <a:pPr marL="0" indent="0">
              <a:buNone/>
            </a:pPr>
            <a:r>
              <a:rPr lang="en-GB" sz="2400" dirty="0">
                <a:latin typeface="Asap"/>
                <a:cs typeface="Asap"/>
              </a:rPr>
              <a:t>5. The shop is the mainstay of turnover and covering overheads (80% of total turnover), partly because paid staff run approx. 50% of opening hours.</a:t>
            </a:r>
          </a:p>
          <a:p>
            <a:pPr marL="0" indent="0">
              <a:buNone/>
            </a:pPr>
            <a:endParaRPr lang="en-GB" sz="2400" dirty="0">
              <a:latin typeface="Asap"/>
              <a:cs typeface="Asap"/>
            </a:endParaRPr>
          </a:p>
          <a:p>
            <a:pPr marL="0" indent="0">
              <a:buNone/>
            </a:pPr>
            <a:r>
              <a:rPr lang="en-GB" sz="2400" dirty="0">
                <a:latin typeface="Asap"/>
                <a:cs typeface="Asap"/>
              </a:rPr>
              <a:t>6. The retail sector in general faces a hostile environment and we have a new Aldi super market in Moreton   </a:t>
            </a:r>
          </a:p>
          <a:p>
            <a:endParaRPr lang="en-US" dirty="0"/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9799ECE5-46B5-A248-8166-07CD860F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5E21-E8E3-CA4E-B118-FDB08F28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3920"/>
            <a:ext cx="8229600" cy="59570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Café Staffing /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5F28A-5FC5-EB47-9C09-A6617D68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8670"/>
            <a:ext cx="8229600" cy="39274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sap" panose="02000506040000020004" pitchFamily="2" charset="77"/>
              </a:rPr>
              <a:t>Challenging: the consequence of success.</a:t>
            </a:r>
          </a:p>
          <a:p>
            <a:r>
              <a:rPr lang="en-US" sz="2400" dirty="0">
                <a:latin typeface="Asap" panose="02000506040000020004" pitchFamily="2" charset="77"/>
              </a:rPr>
              <a:t>Custom beyond what one (professional) person can handle with volunteer help.</a:t>
            </a:r>
          </a:p>
          <a:p>
            <a:r>
              <a:rPr lang="en-US" sz="2400" dirty="0">
                <a:latin typeface="Asap" panose="02000506040000020004" pitchFamily="2" charset="77"/>
              </a:rPr>
              <a:t>Plus need backup for when Jeanette is on leave / has her days off.</a:t>
            </a:r>
          </a:p>
          <a:p>
            <a:r>
              <a:rPr lang="en-US" sz="2400" dirty="0">
                <a:latin typeface="Asap" panose="02000506040000020004" pitchFamily="2" charset="77"/>
              </a:rPr>
              <a:t>Given shop circumstances, unsatisfactory to default to Michele, grateful though we are for her willingness to stand in</a:t>
            </a:r>
          </a:p>
          <a:p>
            <a:r>
              <a:rPr lang="en-US" sz="2400" dirty="0">
                <a:latin typeface="Asap" panose="02000506040000020004" pitchFamily="2" charset="77"/>
              </a:rPr>
              <a:t> Hope we have resolved for the Summer</a:t>
            </a:r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766B41F6-BD3B-2B43-9C0D-75BC76D2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2A0C-BF9A-3447-8E54-C0D0F101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978"/>
            <a:ext cx="8229600" cy="6265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Our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2C14-19B6-D945-826C-2A5FDC67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5106"/>
            <a:ext cx="8229600" cy="4315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sap" panose="02000506040000020004" pitchFamily="2" charset="77"/>
              </a:rPr>
              <a:t>1. As ever, thank you to all who help – finances do not allow an increase in paid staff so we couldn’t manage without you</a:t>
            </a:r>
          </a:p>
          <a:p>
            <a:pPr marL="0" indent="0">
              <a:buNone/>
            </a:pPr>
            <a:r>
              <a:rPr lang="en-US" sz="2400" dirty="0">
                <a:latin typeface="Asap" panose="02000506040000020004" pitchFamily="2" charset="77"/>
              </a:rPr>
              <a:t>2. As the next slide shows, the volunteer resource has remained consistent (but fluctuates seasonally)</a:t>
            </a:r>
          </a:p>
          <a:p>
            <a:pPr marL="0" indent="0">
              <a:buNone/>
            </a:pPr>
            <a:r>
              <a:rPr lang="en-US" sz="2400" dirty="0">
                <a:latin typeface="Asap" panose="02000506040000020004" pitchFamily="2" charset="77"/>
              </a:rPr>
              <a:t>3. But demand has increased due to:</a:t>
            </a:r>
          </a:p>
          <a:p>
            <a:r>
              <a:rPr lang="en-US" sz="2400" dirty="0">
                <a:latin typeface="Asap" panose="02000506040000020004" pitchFamily="2" charset="77"/>
              </a:rPr>
              <a:t>The café.</a:t>
            </a:r>
          </a:p>
          <a:p>
            <a:r>
              <a:rPr lang="en-US" sz="2400" dirty="0">
                <a:latin typeface="Asap" panose="02000506040000020004" pitchFamily="2" charset="77"/>
              </a:rPr>
              <a:t>Safeguarding</a:t>
            </a:r>
          </a:p>
          <a:p>
            <a:r>
              <a:rPr lang="en-US" sz="2400" dirty="0">
                <a:latin typeface="Asap" panose="02000506040000020004" pitchFamily="2" charset="77"/>
              </a:rPr>
              <a:t>The need to be a responsible employer and constrain staff working hours to those agreed – or close to.</a:t>
            </a:r>
          </a:p>
          <a:p>
            <a:pPr marL="0" indent="0">
              <a:buNone/>
            </a:pPr>
            <a:r>
              <a:rPr lang="en-US" sz="2400" dirty="0">
                <a:latin typeface="Asap" panose="02000506040000020004" pitchFamily="2" charset="77"/>
              </a:rPr>
              <a:t>4. We also note pressures on our volunteers and some concerns that solutions don’t materialize as action. </a:t>
            </a:r>
          </a:p>
          <a:p>
            <a:endParaRPr lang="en-US" sz="2400" dirty="0">
              <a:latin typeface="Asap" panose="02000506040000020004" pitchFamily="2" charset="77"/>
            </a:endParaRPr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CE4FB76E-416E-D64B-98E1-CED7535C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8602-44A1-8047-8D44-0F6B66CF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779"/>
            <a:ext cx="8229600" cy="6808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4275EE06-8479-8743-9B95-11CED06D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7837A-3D34-8B46-B37C-700DE7EB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876"/>
            <a:ext cx="9144000" cy="53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2269-DB6D-BD45-BA33-37ED37AB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2898"/>
            <a:ext cx="8229600" cy="6059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sap" panose="02000506040000020004" pitchFamily="2" charset="77"/>
              </a:rPr>
              <a:t>Improving Turnover &amp; Profitability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52EE-0B08-5343-8F32-986BDB5C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7573"/>
            <a:ext cx="8229600" cy="3968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sap" panose="02000506040000020004" pitchFamily="2" charset="77"/>
              </a:rPr>
              <a:t>Fundamentally, we need to:</a:t>
            </a:r>
          </a:p>
          <a:p>
            <a:r>
              <a:rPr lang="en-US" sz="2400" dirty="0">
                <a:latin typeface="Asap" panose="02000506040000020004" pitchFamily="2" charset="77"/>
              </a:rPr>
              <a:t>Manage down waste and discounting (Mark will explain).</a:t>
            </a:r>
          </a:p>
          <a:p>
            <a:r>
              <a:rPr lang="en-US" sz="2400" dirty="0">
                <a:latin typeface="Asap" panose="02000506040000020004" pitchFamily="2" charset="77"/>
              </a:rPr>
              <a:t>Continue to carefully manage stock to balance the ‘Mary Poppins Handbag’ trick with keeping stock value to an acceptable level.</a:t>
            </a:r>
          </a:p>
          <a:p>
            <a:r>
              <a:rPr lang="en-US" sz="2400" b="1" dirty="0">
                <a:latin typeface="Asap" panose="02000506040000020004" pitchFamily="2" charset="77"/>
              </a:rPr>
              <a:t>But, </a:t>
            </a:r>
            <a:r>
              <a:rPr lang="en-US" sz="2400" dirty="0">
                <a:latin typeface="Asap" panose="02000506040000020004" pitchFamily="2" charset="77"/>
              </a:rPr>
              <a:t>even if we do, we all need to use the shop whenever possible and ask the question can I buy it there if so, default to it.</a:t>
            </a:r>
          </a:p>
          <a:p>
            <a:r>
              <a:rPr lang="en-US" sz="2400" b="1" dirty="0">
                <a:latin typeface="Asap" panose="02000506040000020004" pitchFamily="2" charset="77"/>
              </a:rPr>
              <a:t>And, </a:t>
            </a:r>
            <a:r>
              <a:rPr lang="en-US" sz="2400" dirty="0">
                <a:latin typeface="Asap" panose="02000506040000020004" pitchFamily="2" charset="77"/>
              </a:rPr>
              <a:t>we need to confirm what our customers want / expect: are we stocking the right products, are our prices reasonable, what more would entice people to use the shop?</a:t>
            </a:r>
            <a:endParaRPr lang="en-US" sz="2400" b="1" dirty="0">
              <a:latin typeface="Asap" panose="02000506040000020004" pitchFamily="2" charset="77"/>
            </a:endParaRPr>
          </a:p>
        </p:txBody>
      </p:sp>
      <p:pic>
        <p:nvPicPr>
          <p:cNvPr id="4" name="Picture 3" descr="Screen Shot 2016-04-04 at 12.46.27.png">
            <a:extLst>
              <a:ext uri="{FF2B5EF4-FFF2-40B4-BE49-F238E27FC236}">
                <a16:creationId xmlns:a16="http://schemas.microsoft.com/office/drawing/2014/main" id="{B2E31130-DA6C-E345-ACC7-F67A8D4C3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470400" cy="8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1061</Words>
  <Application>Microsoft Macintosh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Asap</vt:lpstr>
      <vt:lpstr>Calibri</vt:lpstr>
      <vt:lpstr>Office Theme</vt:lpstr>
      <vt:lpstr>PowerPoint Presentation</vt:lpstr>
      <vt:lpstr>Purpose</vt:lpstr>
      <vt:lpstr>Purpose</vt:lpstr>
      <vt:lpstr>Context: 1</vt:lpstr>
      <vt:lpstr>Context: 2</vt:lpstr>
      <vt:lpstr>Café Staffing / Management</vt:lpstr>
      <vt:lpstr>Our Volunteers</vt:lpstr>
      <vt:lpstr>PowerPoint Presentation</vt:lpstr>
      <vt:lpstr>Improving Turnover &amp; Profitability</vt:lpstr>
      <vt:lpstr>A Shop Refresh</vt:lpstr>
      <vt:lpstr>Some Actions to Date</vt:lpstr>
      <vt:lpstr>Financial Performance Against Forecast</vt:lpstr>
      <vt:lpstr>Café Performance Month on Month</vt:lpstr>
      <vt:lpstr>Shop Performance Month on Month</vt:lpstr>
      <vt:lpstr>Waste / Discounting: June 2017 – May 2018</vt:lpstr>
      <vt:lpstr>So What Next?</vt:lpstr>
      <vt:lpstr>Over To You</vt:lpstr>
    </vt:vector>
  </TitlesOfParts>
  <Company>Home Use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Allen</dc:creator>
  <cp:lastModifiedBy>Tim Allen</cp:lastModifiedBy>
  <cp:revision>39</cp:revision>
  <dcterms:created xsi:type="dcterms:W3CDTF">2016-04-04T11:46:54Z</dcterms:created>
  <dcterms:modified xsi:type="dcterms:W3CDTF">2018-06-28T12:09:04Z</dcterms:modified>
</cp:coreProperties>
</file>