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58" r:id="rId3"/>
    <p:sldId id="259" r:id="rId4"/>
    <p:sldId id="279" r:id="rId5"/>
    <p:sldId id="278" r:id="rId6"/>
    <p:sldId id="301" r:id="rId7"/>
    <p:sldId id="299" r:id="rId8"/>
    <p:sldId id="300" r:id="rId9"/>
    <p:sldId id="260" r:id="rId10"/>
    <p:sldId id="261" r:id="rId11"/>
    <p:sldId id="280" r:id="rId12"/>
    <p:sldId id="282" r:id="rId13"/>
    <p:sldId id="283" r:id="rId14"/>
    <p:sldId id="284" r:id="rId15"/>
    <p:sldId id="262" r:id="rId16"/>
    <p:sldId id="285" r:id="rId17"/>
    <p:sldId id="290" r:id="rId18"/>
    <p:sldId id="286" r:id="rId19"/>
    <p:sldId id="287" r:id="rId20"/>
    <p:sldId id="288" r:id="rId21"/>
    <p:sldId id="289" r:id="rId22"/>
    <p:sldId id="291" r:id="rId23"/>
    <p:sldId id="263" r:id="rId24"/>
    <p:sldId id="293" r:id="rId25"/>
    <p:sldId id="292" r:id="rId26"/>
    <p:sldId id="273" r:id="rId27"/>
    <p:sldId id="264" r:id="rId28"/>
    <p:sldId id="268" r:id="rId29"/>
    <p:sldId id="295" r:id="rId30"/>
    <p:sldId id="296" r:id="rId31"/>
    <p:sldId id="297" r:id="rId32"/>
    <p:sldId id="265" r:id="rId33"/>
    <p:sldId id="294" r:id="rId34"/>
    <p:sldId id="266" r:id="rId35"/>
    <p:sldId id="298" r:id="rId36"/>
    <p:sldId id="302" r:id="rId37"/>
    <p:sldId id="27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1"/>
    <p:restoredTop sz="94674"/>
  </p:normalViewPr>
  <p:slideViewPr>
    <p:cSldViewPr snapToGrid="0" snapToObjects="1">
      <p:cViewPr varScale="1">
        <p:scale>
          <a:sx n="124" d="100"/>
          <a:sy n="124" d="100"/>
        </p:scale>
        <p:origin x="192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oleObject" Target="file:////Users/timallen55/Documents/ICS%20Volunteer%20Rota%20Analysis%202018%20Pa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k\Documents\Shop%20Backup\Year%20End%202018\Inf%20for%20AG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k\Documents\Shop%20Backup\Year%20End%202018\Inf%20for%20AG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k\Documents\Shop%20Backup\Year%20End%202018\Inf%20for%20AGM.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rk\Documents\Shop%20Backup\Year%20End%202018\Inf%20for%20AGM.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rk\Documents\Shop%20Backup\Year%20End%202018\Inf%20for%20AG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b="1" dirty="0">
              <a:latin typeface="Asap" panose="02000506040000020004" pitchFamily="2" charset="77"/>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Sheet1!$A$6</c:f>
              <c:strCache>
                <c:ptCount val="1"/>
                <c:pt idx="0">
                  <c:v>Total No. of Volunteers</c:v>
                </c:pt>
              </c:strCache>
            </c:strRef>
          </c:tx>
          <c:spPr>
            <a:ln w="28575" cap="rnd">
              <a:solidFill>
                <a:schemeClr val="accent1"/>
              </a:solidFill>
              <a:round/>
            </a:ln>
            <a:effectLst/>
          </c:spPr>
          <c:marker>
            <c:symbol val="none"/>
          </c:marker>
          <c:cat>
            <c:strRef>
              <c:f>Sheet1!$B$5:$AF$5</c:f>
              <c:strCache>
                <c:ptCount val="18"/>
                <c:pt idx="5">
                  <c:v>03/09-09/09</c:v>
                </c:pt>
                <c:pt idx="6">
                  <c:v>10/09-16/09</c:v>
                </c:pt>
                <c:pt idx="7">
                  <c:v>17/09-23/09</c:v>
                </c:pt>
                <c:pt idx="8">
                  <c:v>24/09-30/09</c:v>
                </c:pt>
                <c:pt idx="9">
                  <c:v>01/10-07/10 </c:v>
                </c:pt>
                <c:pt idx="10">
                  <c:v>08/10-14/10</c:v>
                </c:pt>
                <c:pt idx="11">
                  <c:v>15/10-21/10</c:v>
                </c:pt>
                <c:pt idx="12">
                  <c:v>22/10-28/10</c:v>
                </c:pt>
                <c:pt idx="13">
                  <c:v>29/10-04/11</c:v>
                </c:pt>
                <c:pt idx="14">
                  <c:v>05/11-11/11</c:v>
                </c:pt>
                <c:pt idx="15">
                  <c:v>12/11-18/11</c:v>
                </c:pt>
                <c:pt idx="16">
                  <c:v>19/11-25/11</c:v>
                </c:pt>
                <c:pt idx="17">
                  <c:v>26/11-02/12</c:v>
                </c:pt>
              </c:strCache>
            </c:strRef>
          </c:cat>
          <c:val>
            <c:numRef>
              <c:f>Sheet1!$B$6:$AF$6</c:f>
              <c:numCache>
                <c:formatCode>General</c:formatCode>
                <c:ptCount val="31"/>
                <c:pt idx="5">
                  <c:v>38</c:v>
                </c:pt>
                <c:pt idx="6">
                  <c:v>50</c:v>
                </c:pt>
                <c:pt idx="7">
                  <c:v>40</c:v>
                </c:pt>
                <c:pt idx="8">
                  <c:v>42</c:v>
                </c:pt>
                <c:pt idx="9">
                  <c:v>39</c:v>
                </c:pt>
                <c:pt idx="10">
                  <c:v>38</c:v>
                </c:pt>
                <c:pt idx="11">
                  <c:v>42</c:v>
                </c:pt>
                <c:pt idx="12">
                  <c:v>42</c:v>
                </c:pt>
                <c:pt idx="13">
                  <c:v>45</c:v>
                </c:pt>
                <c:pt idx="14">
                  <c:v>47</c:v>
                </c:pt>
                <c:pt idx="15">
                  <c:v>46</c:v>
                </c:pt>
                <c:pt idx="16">
                  <c:v>40</c:v>
                </c:pt>
                <c:pt idx="17">
                  <c:v>41</c:v>
                </c:pt>
              </c:numCache>
            </c:numRef>
          </c:val>
          <c:smooth val="0"/>
          <c:extLst>
            <c:ext xmlns:c16="http://schemas.microsoft.com/office/drawing/2014/chart" uri="{C3380CC4-5D6E-409C-BE32-E72D297353CC}">
              <c16:uniqueId val="{00000000-D371-224F-A218-97230C4A2B9A}"/>
            </c:ext>
          </c:extLst>
        </c:ser>
        <c:ser>
          <c:idx val="1"/>
          <c:order val="1"/>
          <c:tx>
            <c:strRef>
              <c:f>Sheet1!$A$7</c:f>
              <c:strCache>
                <c:ptCount val="1"/>
                <c:pt idx="0">
                  <c:v>Total No. of Volunteer Hours Worked</c:v>
                </c:pt>
              </c:strCache>
            </c:strRef>
          </c:tx>
          <c:spPr>
            <a:ln w="28575" cap="rnd">
              <a:solidFill>
                <a:schemeClr val="accent2"/>
              </a:solidFill>
              <a:round/>
            </a:ln>
            <a:effectLst/>
          </c:spPr>
          <c:marker>
            <c:symbol val="none"/>
          </c:marker>
          <c:cat>
            <c:strRef>
              <c:f>Sheet1!$B$5:$AF$5</c:f>
              <c:strCache>
                <c:ptCount val="18"/>
                <c:pt idx="5">
                  <c:v>03/09-09/09</c:v>
                </c:pt>
                <c:pt idx="6">
                  <c:v>10/09-16/09</c:v>
                </c:pt>
                <c:pt idx="7">
                  <c:v>17/09-23/09</c:v>
                </c:pt>
                <c:pt idx="8">
                  <c:v>24/09-30/09</c:v>
                </c:pt>
                <c:pt idx="9">
                  <c:v>01/10-07/10 </c:v>
                </c:pt>
                <c:pt idx="10">
                  <c:v>08/10-14/10</c:v>
                </c:pt>
                <c:pt idx="11">
                  <c:v>15/10-21/10</c:v>
                </c:pt>
                <c:pt idx="12">
                  <c:v>22/10-28/10</c:v>
                </c:pt>
                <c:pt idx="13">
                  <c:v>29/10-04/11</c:v>
                </c:pt>
                <c:pt idx="14">
                  <c:v>05/11-11/11</c:v>
                </c:pt>
                <c:pt idx="15">
                  <c:v>12/11-18/11</c:v>
                </c:pt>
                <c:pt idx="16">
                  <c:v>19/11-25/11</c:v>
                </c:pt>
                <c:pt idx="17">
                  <c:v>26/11-02/12</c:v>
                </c:pt>
              </c:strCache>
            </c:strRef>
          </c:cat>
          <c:val>
            <c:numRef>
              <c:f>Sheet1!$B$7:$AF$7</c:f>
              <c:numCache>
                <c:formatCode>General</c:formatCode>
                <c:ptCount val="31"/>
                <c:pt idx="5">
                  <c:v>114</c:v>
                </c:pt>
                <c:pt idx="6">
                  <c:v>151</c:v>
                </c:pt>
                <c:pt idx="7">
                  <c:v>117</c:v>
                </c:pt>
                <c:pt idx="8">
                  <c:v>115</c:v>
                </c:pt>
                <c:pt idx="9">
                  <c:v>111</c:v>
                </c:pt>
                <c:pt idx="10">
                  <c:v>117</c:v>
                </c:pt>
                <c:pt idx="11">
                  <c:v>118</c:v>
                </c:pt>
                <c:pt idx="12">
                  <c:v>116.5</c:v>
                </c:pt>
                <c:pt idx="13">
                  <c:v>119</c:v>
                </c:pt>
                <c:pt idx="14">
                  <c:v>117</c:v>
                </c:pt>
                <c:pt idx="15">
                  <c:v>115.5</c:v>
                </c:pt>
                <c:pt idx="16">
                  <c:v>119</c:v>
                </c:pt>
                <c:pt idx="17">
                  <c:v>112</c:v>
                </c:pt>
              </c:numCache>
            </c:numRef>
          </c:val>
          <c:smooth val="0"/>
          <c:extLst>
            <c:ext xmlns:c16="http://schemas.microsoft.com/office/drawing/2014/chart" uri="{C3380CC4-5D6E-409C-BE32-E72D297353CC}">
              <c16:uniqueId val="{00000001-D371-224F-A218-97230C4A2B9A}"/>
            </c:ext>
          </c:extLst>
        </c:ser>
        <c:ser>
          <c:idx val="2"/>
          <c:order val="2"/>
          <c:tx>
            <c:strRef>
              <c:f>Sheet1!$A$8</c:f>
              <c:strCache>
                <c:ptCount val="1"/>
                <c:pt idx="0">
                  <c:v>     1 volunteer on duty</c:v>
                </c:pt>
              </c:strCache>
            </c:strRef>
          </c:tx>
          <c:spPr>
            <a:ln w="28575" cap="rnd">
              <a:solidFill>
                <a:schemeClr val="accent3"/>
              </a:solidFill>
              <a:round/>
            </a:ln>
            <a:effectLst/>
          </c:spPr>
          <c:marker>
            <c:symbol val="none"/>
          </c:marker>
          <c:cat>
            <c:strRef>
              <c:f>Sheet1!$B$5:$AF$5</c:f>
              <c:strCache>
                <c:ptCount val="18"/>
                <c:pt idx="5">
                  <c:v>03/09-09/09</c:v>
                </c:pt>
                <c:pt idx="6">
                  <c:v>10/09-16/09</c:v>
                </c:pt>
                <c:pt idx="7">
                  <c:v>17/09-23/09</c:v>
                </c:pt>
                <c:pt idx="8">
                  <c:v>24/09-30/09</c:v>
                </c:pt>
                <c:pt idx="9">
                  <c:v>01/10-07/10 </c:v>
                </c:pt>
                <c:pt idx="10">
                  <c:v>08/10-14/10</c:v>
                </c:pt>
                <c:pt idx="11">
                  <c:v>15/10-21/10</c:v>
                </c:pt>
                <c:pt idx="12">
                  <c:v>22/10-28/10</c:v>
                </c:pt>
                <c:pt idx="13">
                  <c:v>29/10-04/11</c:v>
                </c:pt>
                <c:pt idx="14">
                  <c:v>05/11-11/11</c:v>
                </c:pt>
                <c:pt idx="15">
                  <c:v>12/11-18/11</c:v>
                </c:pt>
                <c:pt idx="16">
                  <c:v>19/11-25/11</c:v>
                </c:pt>
                <c:pt idx="17">
                  <c:v>26/11-02/12</c:v>
                </c:pt>
              </c:strCache>
            </c:strRef>
          </c:cat>
          <c:val>
            <c:numRef>
              <c:f>Sheet1!$B$8:$AF$8</c:f>
              <c:numCache>
                <c:formatCode>General</c:formatCode>
                <c:ptCount val="31"/>
                <c:pt idx="5">
                  <c:v>24</c:v>
                </c:pt>
                <c:pt idx="6">
                  <c:v>0</c:v>
                </c:pt>
                <c:pt idx="7">
                  <c:v>29</c:v>
                </c:pt>
                <c:pt idx="8">
                  <c:v>27</c:v>
                </c:pt>
                <c:pt idx="9">
                  <c:v>32</c:v>
                </c:pt>
                <c:pt idx="10">
                  <c:v>29</c:v>
                </c:pt>
                <c:pt idx="11">
                  <c:v>28</c:v>
                </c:pt>
                <c:pt idx="12">
                  <c:v>30</c:v>
                </c:pt>
                <c:pt idx="13">
                  <c:v>25.5</c:v>
                </c:pt>
                <c:pt idx="14">
                  <c:v>26</c:v>
                </c:pt>
                <c:pt idx="15">
                  <c:v>0</c:v>
                </c:pt>
                <c:pt idx="16">
                  <c:v>27.5</c:v>
                </c:pt>
                <c:pt idx="17">
                  <c:v>37</c:v>
                </c:pt>
              </c:numCache>
            </c:numRef>
          </c:val>
          <c:smooth val="0"/>
          <c:extLst>
            <c:ext xmlns:c16="http://schemas.microsoft.com/office/drawing/2014/chart" uri="{C3380CC4-5D6E-409C-BE32-E72D297353CC}">
              <c16:uniqueId val="{00000002-D371-224F-A218-97230C4A2B9A}"/>
            </c:ext>
          </c:extLst>
        </c:ser>
        <c:ser>
          <c:idx val="3"/>
          <c:order val="3"/>
          <c:tx>
            <c:strRef>
              <c:f>Sheet1!$A$9</c:f>
              <c:strCache>
                <c:ptCount val="1"/>
                <c:pt idx="0">
                  <c:v>     0 volunteers on duty</c:v>
                </c:pt>
              </c:strCache>
            </c:strRef>
          </c:tx>
          <c:spPr>
            <a:ln w="28575" cap="rnd">
              <a:solidFill>
                <a:schemeClr val="accent4"/>
              </a:solidFill>
              <a:round/>
            </a:ln>
            <a:effectLst/>
          </c:spPr>
          <c:marker>
            <c:symbol val="none"/>
          </c:marker>
          <c:cat>
            <c:strRef>
              <c:f>Sheet1!$B$5:$AF$5</c:f>
              <c:strCache>
                <c:ptCount val="18"/>
                <c:pt idx="5">
                  <c:v>03/09-09/09</c:v>
                </c:pt>
                <c:pt idx="6">
                  <c:v>10/09-16/09</c:v>
                </c:pt>
                <c:pt idx="7">
                  <c:v>17/09-23/09</c:v>
                </c:pt>
                <c:pt idx="8">
                  <c:v>24/09-30/09</c:v>
                </c:pt>
                <c:pt idx="9">
                  <c:v>01/10-07/10 </c:v>
                </c:pt>
                <c:pt idx="10">
                  <c:v>08/10-14/10</c:v>
                </c:pt>
                <c:pt idx="11">
                  <c:v>15/10-21/10</c:v>
                </c:pt>
                <c:pt idx="12">
                  <c:v>22/10-28/10</c:v>
                </c:pt>
                <c:pt idx="13">
                  <c:v>29/10-04/11</c:v>
                </c:pt>
                <c:pt idx="14">
                  <c:v>05/11-11/11</c:v>
                </c:pt>
                <c:pt idx="15">
                  <c:v>12/11-18/11</c:v>
                </c:pt>
                <c:pt idx="16">
                  <c:v>19/11-25/11</c:v>
                </c:pt>
                <c:pt idx="17">
                  <c:v>26/11-02/12</c:v>
                </c:pt>
              </c:strCache>
            </c:strRef>
          </c:cat>
          <c:val>
            <c:numRef>
              <c:f>Sheet1!$B$9:$AF$9</c:f>
              <c:numCache>
                <c:formatCode>General</c:formatCode>
                <c:ptCount val="31"/>
                <c:pt idx="5">
                  <c:v>0</c:v>
                </c:pt>
                <c:pt idx="6">
                  <c:v>0</c:v>
                </c:pt>
                <c:pt idx="7">
                  <c:v>0</c:v>
                </c:pt>
                <c:pt idx="8">
                  <c:v>0</c:v>
                </c:pt>
                <c:pt idx="9">
                  <c:v>0</c:v>
                </c:pt>
                <c:pt idx="10">
                  <c:v>0</c:v>
                </c:pt>
                <c:pt idx="11">
                  <c:v>0</c:v>
                </c:pt>
                <c:pt idx="12">
                  <c:v>0</c:v>
                </c:pt>
                <c:pt idx="13">
                  <c:v>1</c:v>
                </c:pt>
                <c:pt idx="14">
                  <c:v>0</c:v>
                </c:pt>
                <c:pt idx="15">
                  <c:v>0</c:v>
                </c:pt>
                <c:pt idx="16">
                  <c:v>0</c:v>
                </c:pt>
                <c:pt idx="17">
                  <c:v>0</c:v>
                </c:pt>
              </c:numCache>
            </c:numRef>
          </c:val>
          <c:smooth val="0"/>
          <c:extLst>
            <c:ext xmlns:c16="http://schemas.microsoft.com/office/drawing/2014/chart" uri="{C3380CC4-5D6E-409C-BE32-E72D297353CC}">
              <c16:uniqueId val="{00000003-D371-224F-A218-97230C4A2B9A}"/>
            </c:ext>
          </c:extLst>
        </c:ser>
        <c:dLbls>
          <c:showLegendKey val="0"/>
          <c:showVal val="0"/>
          <c:showCatName val="0"/>
          <c:showSerName val="0"/>
          <c:showPercent val="0"/>
          <c:showBubbleSize val="0"/>
        </c:dLbls>
        <c:smooth val="0"/>
        <c:axId val="201820336"/>
        <c:axId val="201827824"/>
      </c:lineChart>
      <c:catAx>
        <c:axId val="20182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827824"/>
        <c:crosses val="autoZero"/>
        <c:auto val="1"/>
        <c:lblAlgn val="ctr"/>
        <c:lblOffset val="100"/>
        <c:noMultiLvlLbl val="1"/>
      </c:catAx>
      <c:valAx>
        <c:axId val="201827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820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'Uniper One-off'!$B$2</c:f>
              <c:strCache>
                <c:ptCount val="1"/>
              </c:strCache>
            </c:strRef>
          </c:tx>
          <c:spPr>
            <a:noFill/>
            <a:ln>
              <a:noFill/>
            </a:ln>
          </c:spPr>
          <c:invertIfNegative val="0"/>
          <c:cat>
            <c:strRef>
              <c:f>'Uniper One-off'!$A$3:$A$11</c:f>
              <c:strCache>
                <c:ptCount val="9"/>
                <c:pt idx="0">
                  <c:v>Actual 2017 Overheads</c:v>
                </c:pt>
                <c:pt idx="1">
                  <c:v>Salaies</c:v>
                </c:pt>
                <c:pt idx="2">
                  <c:v>Insurance</c:v>
                </c:pt>
                <c:pt idx="3">
                  <c:v>Printing &amp; Stationary</c:v>
                </c:pt>
                <c:pt idx="4">
                  <c:v>Credit Card Charges</c:v>
                </c:pt>
                <c:pt idx="5">
                  <c:v>Repairs &amp; Maintenace</c:v>
                </c:pt>
                <c:pt idx="6">
                  <c:v>Cleaning Costs</c:v>
                </c:pt>
                <c:pt idx="7">
                  <c:v>Other </c:v>
                </c:pt>
                <c:pt idx="8">
                  <c:v>Actual 2017 Overheads</c:v>
                </c:pt>
              </c:strCache>
            </c:strRef>
          </c:cat>
          <c:val>
            <c:numRef>
              <c:f>'Uniper One-off'!$B$3:$B$11</c:f>
              <c:numCache>
                <c:formatCode>_-* #,##0_-;\-* #,##0_-;_-* "-"??_-;_-@_-</c:formatCode>
                <c:ptCount val="9"/>
                <c:pt idx="0">
                  <c:v>0</c:v>
                </c:pt>
                <c:pt idx="1">
                  <c:v>60433</c:v>
                </c:pt>
                <c:pt idx="2">
                  <c:v>75347</c:v>
                </c:pt>
                <c:pt idx="3">
                  <c:v>76045</c:v>
                </c:pt>
                <c:pt idx="4">
                  <c:v>76722</c:v>
                </c:pt>
                <c:pt idx="5">
                  <c:v>77390</c:v>
                </c:pt>
                <c:pt idx="6">
                  <c:v>77974</c:v>
                </c:pt>
                <c:pt idx="7">
                  <c:v>78496</c:v>
                </c:pt>
                <c:pt idx="8">
                  <c:v>-995</c:v>
                </c:pt>
              </c:numCache>
            </c:numRef>
          </c:val>
          <c:extLst>
            <c:ext xmlns:c16="http://schemas.microsoft.com/office/drawing/2014/chart" uri="{C3380CC4-5D6E-409C-BE32-E72D297353CC}">
              <c16:uniqueId val="{00000000-7F99-D04F-ADB7-A3F141F23734}"/>
            </c:ext>
          </c:extLst>
        </c:ser>
        <c:ser>
          <c:idx val="1"/>
          <c:order val="1"/>
          <c:tx>
            <c:strRef>
              <c:f>'Uniper One-off'!$C$1</c:f>
              <c:strCache>
                <c:ptCount val="1"/>
              </c:strCache>
            </c:strRef>
          </c:tx>
          <c:spPr>
            <a:solidFill>
              <a:schemeClr val="bg1">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'Uniper One-off'!$A$3:$A$11</c:f>
              <c:strCache>
                <c:ptCount val="9"/>
                <c:pt idx="0">
                  <c:v>Actual 2017 Overheads</c:v>
                </c:pt>
                <c:pt idx="1">
                  <c:v>Salaies</c:v>
                </c:pt>
                <c:pt idx="2">
                  <c:v>Insurance</c:v>
                </c:pt>
                <c:pt idx="3">
                  <c:v>Printing &amp; Stationary</c:v>
                </c:pt>
                <c:pt idx="4">
                  <c:v>Credit Card Charges</c:v>
                </c:pt>
                <c:pt idx="5">
                  <c:v>Repairs &amp; Maintenace</c:v>
                </c:pt>
                <c:pt idx="6">
                  <c:v>Cleaning Costs</c:v>
                </c:pt>
                <c:pt idx="7">
                  <c:v>Other </c:v>
                </c:pt>
                <c:pt idx="8">
                  <c:v>Actual 2017 Overheads</c:v>
                </c:pt>
              </c:strCache>
            </c:strRef>
          </c:cat>
          <c:val>
            <c:numRef>
              <c:f>'Uniper One-off'!$C$3:$C$11</c:f>
              <c:numCache>
                <c:formatCode>General</c:formatCode>
                <c:ptCount val="9"/>
              </c:numCache>
            </c:numRef>
          </c:val>
          <c:extLst>
            <c:ext xmlns:c16="http://schemas.microsoft.com/office/drawing/2014/chart" uri="{C3380CC4-5D6E-409C-BE32-E72D297353CC}">
              <c16:uniqueId val="{00000001-7F99-D04F-ADB7-A3F141F23734}"/>
            </c:ext>
          </c:extLst>
        </c:ser>
        <c:ser>
          <c:idx val="2"/>
          <c:order val="2"/>
          <c:tx>
            <c:strRef>
              <c:f>'Uniper One-off'!$D$1</c:f>
              <c:strCache>
                <c:ptCount val="1"/>
                <c:pt idx="0">
                  <c:v>2016 Upside</c:v>
                </c:pt>
              </c:strCache>
            </c:strRef>
          </c:tx>
          <c:spPr>
            <a:solidFill>
              <a:srgbClr val="FF0000"/>
            </a:solidFill>
          </c:spPr>
          <c:invertIfNegative val="0"/>
          <c:dLbls>
            <c:dLbl>
              <c:idx val="2"/>
              <c:layout>
                <c:manualLayout>
                  <c:x val="0"/>
                  <c:y val="4.296743419501519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99-D04F-ADB7-A3F141F23734}"/>
                </c:ext>
              </c:extLst>
            </c:dLbl>
            <c:dLbl>
              <c:idx val="3"/>
              <c:layout>
                <c:manualLayout>
                  <c:x val="0"/>
                  <c:y val="4.028196955782668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99-D04F-ADB7-A3F141F23734}"/>
                </c:ext>
              </c:extLst>
            </c:dLbl>
            <c:dLbl>
              <c:idx val="4"/>
              <c:layout>
                <c:manualLayout>
                  <c:x val="-3.4453057708871758E-3"/>
                  <c:y val="4.296743419501521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99-D04F-ADB7-A3F141F23734}"/>
                </c:ext>
              </c:extLst>
            </c:dLbl>
            <c:dLbl>
              <c:idx val="5"/>
              <c:layout>
                <c:manualLayout>
                  <c:x val="3.445305770887259E-3"/>
                  <c:y val="3.759629346672984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99-D04F-ADB7-A3F141F23734}"/>
                </c:ext>
              </c:extLst>
            </c:dLbl>
            <c:dLbl>
              <c:idx val="6"/>
              <c:layout>
                <c:manualLayout>
                  <c:x val="-2.2968705139247776E-3"/>
                  <c:y val="2.954011100907287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F99-D04F-ADB7-A3F141F23734}"/>
                </c:ext>
              </c:extLst>
            </c:dLbl>
            <c:dLbl>
              <c:idx val="7"/>
              <c:layout>
                <c:manualLayout>
                  <c:x val="0"/>
                  <c:y val="3.222557564626136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F99-D04F-ADB7-A3F141F23734}"/>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'Uniper One-off'!$A$3:$A$11</c:f>
              <c:strCache>
                <c:ptCount val="9"/>
                <c:pt idx="0">
                  <c:v>Actual 2017 Overheads</c:v>
                </c:pt>
                <c:pt idx="1">
                  <c:v>Salaies</c:v>
                </c:pt>
                <c:pt idx="2">
                  <c:v>Insurance</c:v>
                </c:pt>
                <c:pt idx="3">
                  <c:v>Printing &amp; Stationary</c:v>
                </c:pt>
                <c:pt idx="4">
                  <c:v>Credit Card Charges</c:v>
                </c:pt>
                <c:pt idx="5">
                  <c:v>Repairs &amp; Maintenace</c:v>
                </c:pt>
                <c:pt idx="6">
                  <c:v>Cleaning Costs</c:v>
                </c:pt>
                <c:pt idx="7">
                  <c:v>Other </c:v>
                </c:pt>
                <c:pt idx="8">
                  <c:v>Actual 2017 Overheads</c:v>
                </c:pt>
              </c:strCache>
            </c:strRef>
          </c:cat>
          <c:val>
            <c:numRef>
              <c:f>'Uniper One-off'!$D$3:$D$11</c:f>
              <c:numCache>
                <c:formatCode>_-* #,##0_-;\-* #,##0_-;_-* "-"??_-;_-@_-</c:formatCode>
                <c:ptCount val="9"/>
                <c:pt idx="1">
                  <c:v>14914</c:v>
                </c:pt>
                <c:pt idx="2">
                  <c:v>698</c:v>
                </c:pt>
                <c:pt idx="3">
                  <c:v>677</c:v>
                </c:pt>
                <c:pt idx="4">
                  <c:v>668</c:v>
                </c:pt>
                <c:pt idx="5">
                  <c:v>584</c:v>
                </c:pt>
                <c:pt idx="6">
                  <c:v>522</c:v>
                </c:pt>
                <c:pt idx="7">
                  <c:v>995</c:v>
                </c:pt>
              </c:numCache>
            </c:numRef>
          </c:val>
          <c:extLst>
            <c:ext xmlns:c16="http://schemas.microsoft.com/office/drawing/2014/chart" uri="{C3380CC4-5D6E-409C-BE32-E72D297353CC}">
              <c16:uniqueId val="{00000008-7F99-D04F-ADB7-A3F141F23734}"/>
            </c:ext>
          </c:extLst>
        </c:ser>
        <c:ser>
          <c:idx val="3"/>
          <c:order val="3"/>
          <c:tx>
            <c:strRef>
              <c:f>'Uniper One-off'!$E$1</c:f>
              <c:strCache>
                <c:ptCount val="1"/>
                <c:pt idx="0">
                  <c:v>2016 Down side</c:v>
                </c:pt>
              </c:strCache>
            </c:strRef>
          </c:tx>
          <c:spPr>
            <a:solidFill>
              <a:srgbClr val="92D050"/>
            </a:solidFill>
            <a:ln>
              <a:solidFill>
                <a:srgbClr val="92D050"/>
              </a:solidFill>
            </a:ln>
          </c:spPr>
          <c:invertIfNegative val="0"/>
          <c:dPt>
            <c:idx val="1"/>
            <c:invertIfNegative val="0"/>
            <c:bubble3D val="0"/>
            <c:spPr>
              <a:solidFill>
                <a:schemeClr val="bg1">
                  <a:lumMod val="75000"/>
                </a:schemeClr>
              </a:solidFill>
              <a:ln>
                <a:solidFill>
                  <a:schemeClr val="bg1">
                    <a:lumMod val="75000"/>
                  </a:schemeClr>
                </a:solidFill>
              </a:ln>
            </c:spPr>
            <c:extLst>
              <c:ext xmlns:c16="http://schemas.microsoft.com/office/drawing/2014/chart" uri="{C3380CC4-5D6E-409C-BE32-E72D297353CC}">
                <c16:uniqueId val="{00000009-7F99-D04F-ADB7-A3F141F23734}"/>
              </c:ext>
            </c:extLst>
          </c:dPt>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'Uniper One-off'!$A$3:$A$11</c:f>
              <c:strCache>
                <c:ptCount val="9"/>
                <c:pt idx="0">
                  <c:v>Actual 2017 Overheads</c:v>
                </c:pt>
                <c:pt idx="1">
                  <c:v>Salaies</c:v>
                </c:pt>
                <c:pt idx="2">
                  <c:v>Insurance</c:v>
                </c:pt>
                <c:pt idx="3">
                  <c:v>Printing &amp; Stationary</c:v>
                </c:pt>
                <c:pt idx="4">
                  <c:v>Credit Card Charges</c:v>
                </c:pt>
                <c:pt idx="5">
                  <c:v>Repairs &amp; Maintenace</c:v>
                </c:pt>
                <c:pt idx="6">
                  <c:v>Cleaning Costs</c:v>
                </c:pt>
                <c:pt idx="7">
                  <c:v>Other </c:v>
                </c:pt>
                <c:pt idx="8">
                  <c:v>Actual 2017 Overheads</c:v>
                </c:pt>
              </c:strCache>
            </c:strRef>
          </c:cat>
          <c:val>
            <c:numRef>
              <c:f>'Uniper One-off'!$E$3:$E$11</c:f>
              <c:numCache>
                <c:formatCode>General</c:formatCode>
                <c:ptCount val="9"/>
                <c:pt idx="0" formatCode="_-* #,##0_-;\-* #,##0_-;_-* &quot;-&quot;??_-;_-@_-">
                  <c:v>60433</c:v>
                </c:pt>
                <c:pt idx="8" formatCode="_-* #,##0_-;\-* #,##0_-;_-* &quot;-&quot;??_-;_-@_-">
                  <c:v>79491</c:v>
                </c:pt>
              </c:numCache>
            </c:numRef>
          </c:val>
          <c:extLst>
            <c:ext xmlns:c16="http://schemas.microsoft.com/office/drawing/2014/chart" uri="{C3380CC4-5D6E-409C-BE32-E72D297353CC}">
              <c16:uniqueId val="{0000000A-7F99-D04F-ADB7-A3F141F23734}"/>
            </c:ext>
          </c:extLst>
        </c:ser>
        <c:ser>
          <c:idx val="4"/>
          <c:order val="4"/>
          <c:tx>
            <c:strRef>
              <c:f>'Uniper One-off'!$F$1</c:f>
              <c:strCache>
                <c:ptCount val="1"/>
              </c:strCache>
            </c:strRef>
          </c:tx>
          <c:spPr>
            <a:solidFill>
              <a:schemeClr val="accent4">
                <a:lumMod val="75000"/>
              </a:schemeClr>
            </a:solidFill>
          </c:spPr>
          <c:invertIfNegative val="0"/>
          <c:cat>
            <c:strRef>
              <c:f>'Uniper One-off'!$A$3:$A$11</c:f>
              <c:strCache>
                <c:ptCount val="9"/>
                <c:pt idx="0">
                  <c:v>Actual 2017 Overheads</c:v>
                </c:pt>
                <c:pt idx="1">
                  <c:v>Salaies</c:v>
                </c:pt>
                <c:pt idx="2">
                  <c:v>Insurance</c:v>
                </c:pt>
                <c:pt idx="3">
                  <c:v>Printing &amp; Stationary</c:v>
                </c:pt>
                <c:pt idx="4">
                  <c:v>Credit Card Charges</c:v>
                </c:pt>
                <c:pt idx="5">
                  <c:v>Repairs &amp; Maintenace</c:v>
                </c:pt>
                <c:pt idx="6">
                  <c:v>Cleaning Costs</c:v>
                </c:pt>
                <c:pt idx="7">
                  <c:v>Other </c:v>
                </c:pt>
                <c:pt idx="8">
                  <c:v>Actual 2017 Overheads</c:v>
                </c:pt>
              </c:strCache>
            </c:strRef>
          </c:cat>
          <c:val>
            <c:numRef>
              <c:f>'Uniper One-off'!$F$3:$F$11</c:f>
              <c:numCache>
                <c:formatCode>General</c:formatCode>
                <c:ptCount val="9"/>
              </c:numCache>
            </c:numRef>
          </c:val>
          <c:extLst>
            <c:ext xmlns:c16="http://schemas.microsoft.com/office/drawing/2014/chart" uri="{C3380CC4-5D6E-409C-BE32-E72D297353CC}">
              <c16:uniqueId val="{0000000B-7F99-D04F-ADB7-A3F141F23734}"/>
            </c:ext>
          </c:extLst>
        </c:ser>
        <c:dLbls>
          <c:showLegendKey val="0"/>
          <c:showVal val="0"/>
          <c:showCatName val="0"/>
          <c:showSerName val="0"/>
          <c:showPercent val="0"/>
          <c:showBubbleSize val="0"/>
        </c:dLbls>
        <c:gapWidth val="6"/>
        <c:overlap val="100"/>
        <c:axId val="122137600"/>
        <c:axId val="122254080"/>
      </c:barChart>
      <c:catAx>
        <c:axId val="122137600"/>
        <c:scaling>
          <c:orientation val="minMax"/>
        </c:scaling>
        <c:delete val="0"/>
        <c:axPos val="b"/>
        <c:numFmt formatCode="General" sourceLinked="1"/>
        <c:majorTickMark val="out"/>
        <c:minorTickMark val="none"/>
        <c:tickLblPos val="nextTo"/>
        <c:txPr>
          <a:bodyPr/>
          <a:lstStyle/>
          <a:p>
            <a:pPr>
              <a:defRPr sz="1100"/>
            </a:pPr>
            <a:endParaRPr lang="en-US"/>
          </a:p>
        </c:txPr>
        <c:crossAx val="122254080"/>
        <c:crosses val="autoZero"/>
        <c:auto val="1"/>
        <c:lblAlgn val="ctr"/>
        <c:lblOffset val="100"/>
        <c:noMultiLvlLbl val="0"/>
      </c:catAx>
      <c:valAx>
        <c:axId val="122254080"/>
        <c:scaling>
          <c:orientation val="minMax"/>
          <c:max val="80000"/>
        </c:scaling>
        <c:delete val="0"/>
        <c:axPos val="l"/>
        <c:title>
          <c:tx>
            <c:rich>
              <a:bodyPr rot="-5400000" vert="horz"/>
              <a:lstStyle/>
              <a:p>
                <a:pPr>
                  <a:defRPr/>
                </a:pPr>
                <a:r>
                  <a:rPr lang="en-GB"/>
                  <a:t>£</a:t>
                </a:r>
              </a:p>
            </c:rich>
          </c:tx>
          <c:overlay val="0"/>
        </c:title>
        <c:numFmt formatCode="_(* #,##0_);_(* \(#,##0\);_(* &quot;-&quot;_);_(@_)" sourceLinked="0"/>
        <c:majorTickMark val="out"/>
        <c:minorTickMark val="none"/>
        <c:tickLblPos val="nextTo"/>
        <c:crossAx val="12213760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322252508342006E-2"/>
          <c:y val="2.5111915669500773E-2"/>
          <c:w val="0.76414258568971261"/>
          <c:h val="0.86658835292810599"/>
        </c:manualLayout>
      </c:layout>
      <c:barChart>
        <c:barDir val="col"/>
        <c:grouping val="clustered"/>
        <c:varyColors val="0"/>
        <c:ser>
          <c:idx val="1"/>
          <c:order val="0"/>
          <c:tx>
            <c:strRef>
              <c:f>Shop!$C$3</c:f>
              <c:strCache>
                <c:ptCount val="1"/>
                <c:pt idx="0">
                  <c:v>2016 /17 Actual</c:v>
                </c:pt>
              </c:strCache>
            </c:strRef>
          </c:tx>
          <c:spPr>
            <a:solidFill>
              <a:srgbClr val="0070C0"/>
            </a:solidFill>
          </c:spPr>
          <c:invertIfNegative val="0"/>
          <c:cat>
            <c:strRef>
              <c:f>Shop!$A$4:$A$15</c:f>
              <c:strCache>
                <c:ptCount val="12"/>
                <c:pt idx="0">
                  <c:v>Oct</c:v>
                </c:pt>
                <c:pt idx="1">
                  <c:v>Nov</c:v>
                </c:pt>
                <c:pt idx="2">
                  <c:v>Dec</c:v>
                </c:pt>
                <c:pt idx="3">
                  <c:v>Jan</c:v>
                </c:pt>
                <c:pt idx="4">
                  <c:v>Feb</c:v>
                </c:pt>
                <c:pt idx="5">
                  <c:v>Mar</c:v>
                </c:pt>
                <c:pt idx="6">
                  <c:v>Apr</c:v>
                </c:pt>
                <c:pt idx="7">
                  <c:v>May</c:v>
                </c:pt>
                <c:pt idx="8">
                  <c:v>June</c:v>
                </c:pt>
                <c:pt idx="9">
                  <c:v>July</c:v>
                </c:pt>
                <c:pt idx="10">
                  <c:v>August</c:v>
                </c:pt>
                <c:pt idx="11">
                  <c:v>September</c:v>
                </c:pt>
              </c:strCache>
            </c:strRef>
          </c:cat>
          <c:val>
            <c:numRef>
              <c:f>Shop!$C$4:$C$15</c:f>
              <c:numCache>
                <c:formatCode>_-* #,##0.00_-;\-* #,##0.00_-;_-* "-"??_-;_-@</c:formatCode>
                <c:ptCount val="12"/>
                <c:pt idx="0">
                  <c:v>17803.830000000002</c:v>
                </c:pt>
                <c:pt idx="1">
                  <c:v>16726.02</c:v>
                </c:pt>
                <c:pt idx="2">
                  <c:v>18201.060000000001</c:v>
                </c:pt>
                <c:pt idx="3">
                  <c:v>15351.43</c:v>
                </c:pt>
                <c:pt idx="4">
                  <c:v>16160.439999999988</c:v>
                </c:pt>
                <c:pt idx="5">
                  <c:v>16142</c:v>
                </c:pt>
                <c:pt idx="6">
                  <c:v>17168</c:v>
                </c:pt>
                <c:pt idx="7">
                  <c:v>17793.32</c:v>
                </c:pt>
                <c:pt idx="8">
                  <c:v>18891.03</c:v>
                </c:pt>
                <c:pt idx="9">
                  <c:v>19214.14</c:v>
                </c:pt>
                <c:pt idx="10">
                  <c:v>18875.12</c:v>
                </c:pt>
                <c:pt idx="11">
                  <c:v>16620.960000000021</c:v>
                </c:pt>
              </c:numCache>
            </c:numRef>
          </c:val>
          <c:extLst>
            <c:ext xmlns:c16="http://schemas.microsoft.com/office/drawing/2014/chart" uri="{C3380CC4-5D6E-409C-BE32-E72D297353CC}">
              <c16:uniqueId val="{00000000-0F20-C44D-99D4-96A83DB4BEFF}"/>
            </c:ext>
          </c:extLst>
        </c:ser>
        <c:ser>
          <c:idx val="2"/>
          <c:order val="1"/>
          <c:tx>
            <c:strRef>
              <c:f>Shop!$E$3</c:f>
              <c:strCache>
                <c:ptCount val="1"/>
                <c:pt idx="0">
                  <c:v>2017 /18 Actual</c:v>
                </c:pt>
              </c:strCache>
            </c:strRef>
          </c:tx>
          <c:spPr>
            <a:solidFill>
              <a:srgbClr val="FFFF00"/>
            </a:solidFill>
          </c:spPr>
          <c:invertIfNegative val="0"/>
          <c:cat>
            <c:strRef>
              <c:f>Shop!$A$4:$A$15</c:f>
              <c:strCache>
                <c:ptCount val="12"/>
                <c:pt idx="0">
                  <c:v>Oct</c:v>
                </c:pt>
                <c:pt idx="1">
                  <c:v>Nov</c:v>
                </c:pt>
                <c:pt idx="2">
                  <c:v>Dec</c:v>
                </c:pt>
                <c:pt idx="3">
                  <c:v>Jan</c:v>
                </c:pt>
                <c:pt idx="4">
                  <c:v>Feb</c:v>
                </c:pt>
                <c:pt idx="5">
                  <c:v>Mar</c:v>
                </c:pt>
                <c:pt idx="6">
                  <c:v>Apr</c:v>
                </c:pt>
                <c:pt idx="7">
                  <c:v>May</c:v>
                </c:pt>
                <c:pt idx="8">
                  <c:v>June</c:v>
                </c:pt>
                <c:pt idx="9">
                  <c:v>July</c:v>
                </c:pt>
                <c:pt idx="10">
                  <c:v>August</c:v>
                </c:pt>
                <c:pt idx="11">
                  <c:v>September</c:v>
                </c:pt>
              </c:strCache>
            </c:strRef>
          </c:cat>
          <c:val>
            <c:numRef>
              <c:f>Shop!$E$4:$E$15</c:f>
              <c:numCache>
                <c:formatCode>_-* #,##0.00_-;\-* #,##0.00_-;_-* "-"??_-;_-@</c:formatCode>
                <c:ptCount val="12"/>
                <c:pt idx="0">
                  <c:v>18785.03</c:v>
                </c:pt>
                <c:pt idx="1">
                  <c:v>17136.71</c:v>
                </c:pt>
                <c:pt idx="2">
                  <c:v>20125.54</c:v>
                </c:pt>
                <c:pt idx="3">
                  <c:v>14234.539999999988</c:v>
                </c:pt>
                <c:pt idx="4">
                  <c:v>14669.44999999999</c:v>
                </c:pt>
                <c:pt idx="5">
                  <c:v>17147.14</c:v>
                </c:pt>
                <c:pt idx="6">
                  <c:v>15390.849999999989</c:v>
                </c:pt>
                <c:pt idx="7">
                  <c:v>18915.87</c:v>
                </c:pt>
                <c:pt idx="8">
                  <c:v>18848.21</c:v>
                </c:pt>
                <c:pt idx="9">
                  <c:v>19104.34</c:v>
                </c:pt>
                <c:pt idx="10">
                  <c:v>19033.86</c:v>
                </c:pt>
                <c:pt idx="11">
                  <c:v>16654.080000000005</c:v>
                </c:pt>
              </c:numCache>
            </c:numRef>
          </c:val>
          <c:extLst>
            <c:ext xmlns:c16="http://schemas.microsoft.com/office/drawing/2014/chart" uri="{C3380CC4-5D6E-409C-BE32-E72D297353CC}">
              <c16:uniqueId val="{00000001-0F20-C44D-99D4-96A83DB4BEFF}"/>
            </c:ext>
          </c:extLst>
        </c:ser>
        <c:dLbls>
          <c:showLegendKey val="0"/>
          <c:showVal val="0"/>
          <c:showCatName val="0"/>
          <c:showSerName val="0"/>
          <c:showPercent val="0"/>
          <c:showBubbleSize val="0"/>
        </c:dLbls>
        <c:gapWidth val="150"/>
        <c:axId val="122272384"/>
        <c:axId val="122278272"/>
      </c:barChart>
      <c:lineChart>
        <c:grouping val="standard"/>
        <c:varyColors val="0"/>
        <c:ser>
          <c:idx val="3"/>
          <c:order val="2"/>
          <c:tx>
            <c:strRef>
              <c:f>Shop!$D$3</c:f>
              <c:strCache>
                <c:ptCount val="1"/>
                <c:pt idx="0">
                  <c:v>Forecast</c:v>
                </c:pt>
              </c:strCache>
            </c:strRef>
          </c:tx>
          <c:spPr>
            <a:ln w="19050" cmpd="sng">
              <a:solidFill>
                <a:srgbClr val="000000"/>
              </a:solidFill>
              <a:prstDash val="solid"/>
            </a:ln>
          </c:spPr>
          <c:marker>
            <c:symbol val="none"/>
          </c:marker>
          <c:cat>
            <c:strRef>
              <c:f>Shop!$A$4:$A$15</c:f>
              <c:strCache>
                <c:ptCount val="12"/>
                <c:pt idx="0">
                  <c:v>Oct</c:v>
                </c:pt>
                <c:pt idx="1">
                  <c:v>Nov</c:v>
                </c:pt>
                <c:pt idx="2">
                  <c:v>Dec</c:v>
                </c:pt>
                <c:pt idx="3">
                  <c:v>Jan</c:v>
                </c:pt>
                <c:pt idx="4">
                  <c:v>Feb</c:v>
                </c:pt>
                <c:pt idx="5">
                  <c:v>Mar</c:v>
                </c:pt>
                <c:pt idx="6">
                  <c:v>Apr</c:v>
                </c:pt>
                <c:pt idx="7">
                  <c:v>May</c:v>
                </c:pt>
                <c:pt idx="8">
                  <c:v>June</c:v>
                </c:pt>
                <c:pt idx="9">
                  <c:v>July</c:v>
                </c:pt>
                <c:pt idx="10">
                  <c:v>August</c:v>
                </c:pt>
                <c:pt idx="11">
                  <c:v>September</c:v>
                </c:pt>
              </c:strCache>
            </c:strRef>
          </c:cat>
          <c:val>
            <c:numRef>
              <c:f>Shop!$D$4:$D$15</c:f>
              <c:numCache>
                <c:formatCode>_-* #,##0.00_-;\-* #,##0.00_-;_-* "-"??_-;_-@</c:formatCode>
                <c:ptCount val="12"/>
                <c:pt idx="0">
                  <c:v>18515.983200000021</c:v>
                </c:pt>
                <c:pt idx="1">
                  <c:v>17395.060799999999</c:v>
                </c:pt>
                <c:pt idx="2">
                  <c:v>18929.102400000003</c:v>
                </c:pt>
                <c:pt idx="3">
                  <c:v>15965.487200000001</c:v>
                </c:pt>
                <c:pt idx="4">
                  <c:v>16806.857599999996</c:v>
                </c:pt>
                <c:pt idx="5">
                  <c:v>16787.68</c:v>
                </c:pt>
                <c:pt idx="6">
                  <c:v>17854.72</c:v>
                </c:pt>
                <c:pt idx="7">
                  <c:v>18505.052800000001</c:v>
                </c:pt>
                <c:pt idx="8">
                  <c:v>19646.671199999997</c:v>
                </c:pt>
                <c:pt idx="9">
                  <c:v>19982.705600000001</c:v>
                </c:pt>
                <c:pt idx="10">
                  <c:v>19630.124800000001</c:v>
                </c:pt>
                <c:pt idx="11">
                  <c:v>17285.798400000022</c:v>
                </c:pt>
              </c:numCache>
            </c:numRef>
          </c:val>
          <c:smooth val="0"/>
          <c:extLst>
            <c:ext xmlns:c16="http://schemas.microsoft.com/office/drawing/2014/chart" uri="{C3380CC4-5D6E-409C-BE32-E72D297353CC}">
              <c16:uniqueId val="{00000002-0F20-C44D-99D4-96A83DB4BEFF}"/>
            </c:ext>
          </c:extLst>
        </c:ser>
        <c:dLbls>
          <c:showLegendKey val="0"/>
          <c:showVal val="0"/>
          <c:showCatName val="0"/>
          <c:showSerName val="0"/>
          <c:showPercent val="0"/>
          <c:showBubbleSize val="0"/>
        </c:dLbls>
        <c:marker val="1"/>
        <c:smooth val="0"/>
        <c:axId val="122272384"/>
        <c:axId val="122278272"/>
      </c:lineChart>
      <c:catAx>
        <c:axId val="122272384"/>
        <c:scaling>
          <c:orientation val="minMax"/>
        </c:scaling>
        <c:delete val="0"/>
        <c:axPos val="b"/>
        <c:numFmt formatCode="General" sourceLinked="0"/>
        <c:majorTickMark val="out"/>
        <c:minorTickMark val="none"/>
        <c:tickLblPos val="nextTo"/>
        <c:txPr>
          <a:bodyPr/>
          <a:lstStyle/>
          <a:p>
            <a:pPr lvl="0">
              <a:defRPr b="0"/>
            </a:pPr>
            <a:endParaRPr lang="en-US"/>
          </a:p>
        </c:txPr>
        <c:crossAx val="122278272"/>
        <c:crosses val="autoZero"/>
        <c:auto val="0"/>
        <c:lblAlgn val="ctr"/>
        <c:lblOffset val="100"/>
        <c:noMultiLvlLbl val="0"/>
      </c:catAx>
      <c:valAx>
        <c:axId val="122278272"/>
        <c:scaling>
          <c:orientation val="minMax"/>
          <c:max val="25000"/>
        </c:scaling>
        <c:delete val="0"/>
        <c:axPos val="l"/>
        <c:majorGridlines>
          <c:spPr>
            <a:ln>
              <a:solidFill>
                <a:srgbClr val="B7B7B7"/>
              </a:solidFill>
            </a:ln>
          </c:spPr>
        </c:majorGridlines>
        <c:numFmt formatCode="#,##0" sourceLinked="0"/>
        <c:majorTickMark val="out"/>
        <c:minorTickMark val="none"/>
        <c:tickLblPos val="nextTo"/>
        <c:spPr>
          <a:ln w="47625">
            <a:noFill/>
          </a:ln>
        </c:spPr>
        <c:txPr>
          <a:bodyPr/>
          <a:lstStyle/>
          <a:p>
            <a:pPr lvl="0">
              <a:defRPr b="0"/>
            </a:pPr>
            <a:endParaRPr lang="en-US"/>
          </a:p>
        </c:txPr>
        <c:crossAx val="122272384"/>
        <c:crosses val="autoZero"/>
        <c:crossBetween val="between"/>
        <c:majorUnit val="5000"/>
        <c:minorUnit val="1000"/>
      </c:valAx>
      <c:spPr>
        <a:solidFill>
          <a:srgbClr val="FFFFFF"/>
        </a:solidFill>
      </c:spPr>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Cafe!$B$3</c:f>
              <c:strCache>
                <c:ptCount val="1"/>
                <c:pt idx="0">
                  <c:v>2016 /17 Actual</c:v>
                </c:pt>
              </c:strCache>
            </c:strRef>
          </c:tx>
          <c:spPr>
            <a:solidFill>
              <a:srgbClr val="4F81BD"/>
            </a:solidFill>
          </c:spPr>
          <c:invertIfNegative val="0"/>
          <c:cat>
            <c:strRef>
              <c:f>Cafe!$A$4:$A$15</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Cafe!$B$4:$B$15</c:f>
              <c:numCache>
                <c:formatCode>_-* #,##0.00_-;\-* #,##0.00_-;_-* "-"??_-;_-@</c:formatCode>
                <c:ptCount val="12"/>
                <c:pt idx="0">
                  <c:v>2990.23</c:v>
                </c:pt>
                <c:pt idx="1">
                  <c:v>2439.5</c:v>
                </c:pt>
                <c:pt idx="2">
                  <c:v>2612.98</c:v>
                </c:pt>
                <c:pt idx="3">
                  <c:v>2392.0500000000002</c:v>
                </c:pt>
                <c:pt idx="4">
                  <c:v>2712.57</c:v>
                </c:pt>
                <c:pt idx="5">
                  <c:v>2855</c:v>
                </c:pt>
                <c:pt idx="6">
                  <c:v>3713</c:v>
                </c:pt>
                <c:pt idx="7">
                  <c:v>3743.8</c:v>
                </c:pt>
                <c:pt idx="8">
                  <c:v>3606.2599999999998</c:v>
                </c:pt>
                <c:pt idx="9">
                  <c:v>4119.1100000000024</c:v>
                </c:pt>
                <c:pt idx="10" formatCode="General">
                  <c:v>4739.6100000000024</c:v>
                </c:pt>
                <c:pt idx="11" formatCode="General">
                  <c:v>3883.13</c:v>
                </c:pt>
              </c:numCache>
            </c:numRef>
          </c:val>
          <c:extLst>
            <c:ext xmlns:c16="http://schemas.microsoft.com/office/drawing/2014/chart" uri="{C3380CC4-5D6E-409C-BE32-E72D297353CC}">
              <c16:uniqueId val="{00000000-08C2-CE49-A032-8D28392E905A}"/>
            </c:ext>
          </c:extLst>
        </c:ser>
        <c:ser>
          <c:idx val="1"/>
          <c:order val="1"/>
          <c:tx>
            <c:strRef>
              <c:f>Cafe!$D$3</c:f>
              <c:strCache>
                <c:ptCount val="1"/>
                <c:pt idx="0">
                  <c:v>2017 /18 Actual</c:v>
                </c:pt>
              </c:strCache>
            </c:strRef>
          </c:tx>
          <c:spPr>
            <a:solidFill>
              <a:srgbClr val="FFFF00"/>
            </a:solidFill>
          </c:spPr>
          <c:invertIfNegative val="0"/>
          <c:cat>
            <c:strRef>
              <c:f>Cafe!$A$4:$A$15</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Cafe!$D$4:$D$15</c:f>
              <c:numCache>
                <c:formatCode>General</c:formatCode>
                <c:ptCount val="12"/>
                <c:pt idx="0">
                  <c:v>4023.3500000000022</c:v>
                </c:pt>
                <c:pt idx="1">
                  <c:v>3753.56</c:v>
                </c:pt>
                <c:pt idx="2">
                  <c:v>2756.24</c:v>
                </c:pt>
                <c:pt idx="3">
                  <c:v>3309.72</c:v>
                </c:pt>
                <c:pt idx="4">
                  <c:v>4161.1200000000044</c:v>
                </c:pt>
                <c:pt idx="5">
                  <c:v>3641.54</c:v>
                </c:pt>
                <c:pt idx="6">
                  <c:v>4801.9699999999993</c:v>
                </c:pt>
                <c:pt idx="7">
                  <c:v>5363.4299999999994</c:v>
                </c:pt>
                <c:pt idx="8">
                  <c:v>5133.76</c:v>
                </c:pt>
                <c:pt idx="9">
                  <c:v>4484.63</c:v>
                </c:pt>
                <c:pt idx="10">
                  <c:v>6005.51</c:v>
                </c:pt>
                <c:pt idx="11">
                  <c:v>5561.67</c:v>
                </c:pt>
              </c:numCache>
            </c:numRef>
          </c:val>
          <c:extLst>
            <c:ext xmlns:c16="http://schemas.microsoft.com/office/drawing/2014/chart" uri="{C3380CC4-5D6E-409C-BE32-E72D297353CC}">
              <c16:uniqueId val="{00000001-08C2-CE49-A032-8D28392E905A}"/>
            </c:ext>
          </c:extLst>
        </c:ser>
        <c:dLbls>
          <c:showLegendKey val="0"/>
          <c:showVal val="0"/>
          <c:showCatName val="0"/>
          <c:showSerName val="0"/>
          <c:showPercent val="0"/>
          <c:showBubbleSize val="0"/>
        </c:dLbls>
        <c:gapWidth val="150"/>
        <c:axId val="122201984"/>
        <c:axId val="122212352"/>
      </c:barChart>
      <c:lineChart>
        <c:grouping val="standard"/>
        <c:varyColors val="0"/>
        <c:ser>
          <c:idx val="2"/>
          <c:order val="2"/>
          <c:tx>
            <c:strRef>
              <c:f>Cafe!$C$3</c:f>
              <c:strCache>
                <c:ptCount val="1"/>
                <c:pt idx="0">
                  <c:v>Forecast</c:v>
                </c:pt>
              </c:strCache>
            </c:strRef>
          </c:tx>
          <c:spPr>
            <a:ln w="19050" cmpd="sng">
              <a:solidFill>
                <a:srgbClr val="000000"/>
              </a:solidFill>
              <a:prstDash val="solid"/>
            </a:ln>
          </c:spPr>
          <c:marker>
            <c:symbol val="circle"/>
            <c:size val="5"/>
            <c:spPr>
              <a:solidFill>
                <a:srgbClr val="000000"/>
              </a:solidFill>
              <a:ln cmpd="sng">
                <a:solidFill>
                  <a:srgbClr val="000000"/>
                </a:solidFill>
              </a:ln>
            </c:spPr>
          </c:marker>
          <c:cat>
            <c:strRef>
              <c:f>Cafe!$A$4:$A$15</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Cafe!$C$4:$C$15</c:f>
              <c:numCache>
                <c:formatCode>_-* #,##0.00_-;\-* #,##0.00_-;_-* "-"??_-;_-@</c:formatCode>
                <c:ptCount val="12"/>
                <c:pt idx="0">
                  <c:v>3000</c:v>
                </c:pt>
                <c:pt idx="1">
                  <c:v>3000</c:v>
                </c:pt>
                <c:pt idx="2">
                  <c:v>3000</c:v>
                </c:pt>
                <c:pt idx="3">
                  <c:v>3000</c:v>
                </c:pt>
                <c:pt idx="4">
                  <c:v>3000</c:v>
                </c:pt>
                <c:pt idx="5">
                  <c:v>3500</c:v>
                </c:pt>
                <c:pt idx="6">
                  <c:v>4000</c:v>
                </c:pt>
                <c:pt idx="7">
                  <c:v>4000</c:v>
                </c:pt>
                <c:pt idx="8">
                  <c:v>4000</c:v>
                </c:pt>
                <c:pt idx="9">
                  <c:v>4500</c:v>
                </c:pt>
                <c:pt idx="10" formatCode="General">
                  <c:v>5000</c:v>
                </c:pt>
                <c:pt idx="11" formatCode="General">
                  <c:v>4000</c:v>
                </c:pt>
              </c:numCache>
            </c:numRef>
          </c:val>
          <c:smooth val="0"/>
          <c:extLst>
            <c:ext xmlns:c16="http://schemas.microsoft.com/office/drawing/2014/chart" uri="{C3380CC4-5D6E-409C-BE32-E72D297353CC}">
              <c16:uniqueId val="{00000002-08C2-CE49-A032-8D28392E905A}"/>
            </c:ext>
          </c:extLst>
        </c:ser>
        <c:dLbls>
          <c:showLegendKey val="0"/>
          <c:showVal val="0"/>
          <c:showCatName val="0"/>
          <c:showSerName val="0"/>
          <c:showPercent val="0"/>
          <c:showBubbleSize val="0"/>
        </c:dLbls>
        <c:marker val="1"/>
        <c:smooth val="0"/>
        <c:axId val="122201984"/>
        <c:axId val="122212352"/>
      </c:lineChart>
      <c:catAx>
        <c:axId val="122201984"/>
        <c:scaling>
          <c:orientation val="minMax"/>
        </c:scaling>
        <c:delete val="0"/>
        <c:axPos val="b"/>
        <c:numFmt formatCode="General" sourceLinked="0"/>
        <c:majorTickMark val="out"/>
        <c:minorTickMark val="none"/>
        <c:tickLblPos val="nextTo"/>
        <c:txPr>
          <a:bodyPr/>
          <a:lstStyle/>
          <a:p>
            <a:pPr lvl="0">
              <a:defRPr b="0"/>
            </a:pPr>
            <a:endParaRPr lang="en-US"/>
          </a:p>
        </c:txPr>
        <c:crossAx val="122212352"/>
        <c:crosses val="autoZero"/>
        <c:auto val="0"/>
        <c:lblAlgn val="ctr"/>
        <c:lblOffset val="100"/>
        <c:noMultiLvlLbl val="0"/>
      </c:catAx>
      <c:valAx>
        <c:axId val="122212352"/>
        <c:scaling>
          <c:orientation val="minMax"/>
        </c:scaling>
        <c:delete val="0"/>
        <c:axPos val="l"/>
        <c:majorGridlines>
          <c:spPr>
            <a:ln>
              <a:solidFill>
                <a:srgbClr val="B7B7B7"/>
              </a:solidFill>
            </a:ln>
          </c:spPr>
        </c:majorGridlines>
        <c:numFmt formatCode="#,##0" sourceLinked="0"/>
        <c:majorTickMark val="out"/>
        <c:minorTickMark val="none"/>
        <c:tickLblPos val="nextTo"/>
        <c:spPr>
          <a:ln w="47625">
            <a:noFill/>
          </a:ln>
        </c:spPr>
        <c:txPr>
          <a:bodyPr/>
          <a:lstStyle/>
          <a:p>
            <a:pPr lvl="0">
              <a:defRPr b="0"/>
            </a:pPr>
            <a:endParaRPr lang="en-US"/>
          </a:p>
        </c:txPr>
        <c:crossAx val="122201984"/>
        <c:crosses val="autoZero"/>
        <c:crossBetween val="between"/>
      </c:valAx>
      <c:spPr>
        <a:solidFill>
          <a:srgbClr val="FFFFFF"/>
        </a:solidFill>
      </c:spPr>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'Shop 19'!$C$3</c:f>
              <c:strCache>
                <c:ptCount val="1"/>
                <c:pt idx="0">
                  <c:v>2016 /17 Actual</c:v>
                </c:pt>
              </c:strCache>
            </c:strRef>
          </c:tx>
          <c:spPr>
            <a:solidFill>
              <a:srgbClr val="FFFF00"/>
            </a:solidFill>
          </c:spPr>
          <c:invertIfNegative val="0"/>
          <c:cat>
            <c:strRef>
              <c:f>'Shop 19'!$A$4:$A$15</c:f>
              <c:strCache>
                <c:ptCount val="12"/>
                <c:pt idx="0">
                  <c:v>Oct</c:v>
                </c:pt>
                <c:pt idx="1">
                  <c:v>Nov</c:v>
                </c:pt>
                <c:pt idx="2">
                  <c:v>Dec</c:v>
                </c:pt>
                <c:pt idx="3">
                  <c:v>Jan</c:v>
                </c:pt>
                <c:pt idx="4">
                  <c:v>Feb</c:v>
                </c:pt>
                <c:pt idx="5">
                  <c:v>Mar</c:v>
                </c:pt>
                <c:pt idx="6">
                  <c:v>Apr</c:v>
                </c:pt>
                <c:pt idx="7">
                  <c:v>May</c:v>
                </c:pt>
                <c:pt idx="8">
                  <c:v>June</c:v>
                </c:pt>
                <c:pt idx="9">
                  <c:v>July</c:v>
                </c:pt>
                <c:pt idx="10">
                  <c:v>August</c:v>
                </c:pt>
                <c:pt idx="11">
                  <c:v>September</c:v>
                </c:pt>
              </c:strCache>
            </c:strRef>
          </c:cat>
          <c:val>
            <c:numRef>
              <c:f>'Shop 19'!$C$4:$C$15</c:f>
              <c:numCache>
                <c:formatCode>_-* #,##0.00_-;\-* #,##0.00_-;_-* "-"??_-;_-@</c:formatCode>
                <c:ptCount val="12"/>
                <c:pt idx="0">
                  <c:v>17803.830000000002</c:v>
                </c:pt>
                <c:pt idx="1">
                  <c:v>16726.02</c:v>
                </c:pt>
                <c:pt idx="2">
                  <c:v>18201.060000000001</c:v>
                </c:pt>
                <c:pt idx="3">
                  <c:v>15351.43</c:v>
                </c:pt>
                <c:pt idx="4">
                  <c:v>16160.439999999995</c:v>
                </c:pt>
                <c:pt idx="5">
                  <c:v>16142</c:v>
                </c:pt>
                <c:pt idx="6">
                  <c:v>17168</c:v>
                </c:pt>
                <c:pt idx="7">
                  <c:v>17793.32</c:v>
                </c:pt>
                <c:pt idx="8">
                  <c:v>18891.03</c:v>
                </c:pt>
                <c:pt idx="9">
                  <c:v>19214.14</c:v>
                </c:pt>
                <c:pt idx="10">
                  <c:v>18875.12</c:v>
                </c:pt>
                <c:pt idx="11">
                  <c:v>16620.960000000006</c:v>
                </c:pt>
              </c:numCache>
            </c:numRef>
          </c:val>
          <c:extLst>
            <c:ext xmlns:c16="http://schemas.microsoft.com/office/drawing/2014/chart" uri="{C3380CC4-5D6E-409C-BE32-E72D297353CC}">
              <c16:uniqueId val="{00000000-F670-6745-8684-980287BEE56D}"/>
            </c:ext>
          </c:extLst>
        </c:ser>
        <c:ser>
          <c:idx val="0"/>
          <c:order val="2"/>
          <c:tx>
            <c:strRef>
              <c:f>'Shop 19'!$D$3</c:f>
              <c:strCache>
                <c:ptCount val="1"/>
                <c:pt idx="0">
                  <c:v>2017 /18 Actual</c:v>
                </c:pt>
              </c:strCache>
            </c:strRef>
          </c:tx>
          <c:invertIfNegative val="0"/>
          <c:val>
            <c:numRef>
              <c:f>'Shop 19'!$D$4:$D$15</c:f>
              <c:numCache>
                <c:formatCode>_-* #,##0.00_-;\-* #,##0.00_-;_-* "-"??_-;_-@</c:formatCode>
                <c:ptCount val="12"/>
                <c:pt idx="0">
                  <c:v>18785.03</c:v>
                </c:pt>
                <c:pt idx="1">
                  <c:v>17136.71</c:v>
                </c:pt>
                <c:pt idx="2">
                  <c:v>20125.54</c:v>
                </c:pt>
                <c:pt idx="3">
                  <c:v>14234.539999999995</c:v>
                </c:pt>
                <c:pt idx="4">
                  <c:v>14669.449999999997</c:v>
                </c:pt>
                <c:pt idx="5">
                  <c:v>17147.14</c:v>
                </c:pt>
                <c:pt idx="6">
                  <c:v>15390.849999999997</c:v>
                </c:pt>
                <c:pt idx="7">
                  <c:v>18915.87</c:v>
                </c:pt>
                <c:pt idx="8">
                  <c:v>18848.21</c:v>
                </c:pt>
                <c:pt idx="9">
                  <c:v>19104.34</c:v>
                </c:pt>
                <c:pt idx="10">
                  <c:v>19033.86</c:v>
                </c:pt>
                <c:pt idx="11">
                  <c:v>16654.080000000005</c:v>
                </c:pt>
              </c:numCache>
            </c:numRef>
          </c:val>
          <c:extLst>
            <c:ext xmlns:c16="http://schemas.microsoft.com/office/drawing/2014/chart" uri="{C3380CC4-5D6E-409C-BE32-E72D297353CC}">
              <c16:uniqueId val="{00000001-F670-6745-8684-980287BEE56D}"/>
            </c:ext>
          </c:extLst>
        </c:ser>
        <c:ser>
          <c:idx val="1"/>
          <c:order val="3"/>
          <c:tx>
            <c:strRef>
              <c:f>'Shop 19'!$F$3</c:f>
              <c:strCache>
                <c:ptCount val="1"/>
                <c:pt idx="0">
                  <c:v>2018 /19 Actual</c:v>
                </c:pt>
              </c:strCache>
            </c:strRef>
          </c:tx>
          <c:spPr>
            <a:solidFill>
              <a:schemeClr val="accent6">
                <a:lumMod val="50000"/>
              </a:schemeClr>
            </a:solidFill>
          </c:spPr>
          <c:invertIfNegative val="0"/>
          <c:val>
            <c:numRef>
              <c:f>'Shop 19'!$F$4:$F$6</c:f>
              <c:numCache>
                <c:formatCode>_-* #,##0.00_-;\-* #,##0.00_-;_-* "-"??_-;_-@_-</c:formatCode>
                <c:ptCount val="3"/>
                <c:pt idx="0">
                  <c:v>17756.759999999991</c:v>
                </c:pt>
                <c:pt idx="1">
                  <c:v>18021.87</c:v>
                </c:pt>
                <c:pt idx="2">
                  <c:v>21186.77</c:v>
                </c:pt>
              </c:numCache>
            </c:numRef>
          </c:val>
          <c:extLst>
            <c:ext xmlns:c16="http://schemas.microsoft.com/office/drawing/2014/chart" uri="{C3380CC4-5D6E-409C-BE32-E72D297353CC}">
              <c16:uniqueId val="{00000002-F670-6745-8684-980287BEE56D}"/>
            </c:ext>
          </c:extLst>
        </c:ser>
        <c:dLbls>
          <c:showLegendKey val="0"/>
          <c:showVal val="0"/>
          <c:showCatName val="0"/>
          <c:showSerName val="0"/>
          <c:showPercent val="0"/>
          <c:showBubbleSize val="0"/>
        </c:dLbls>
        <c:gapWidth val="150"/>
        <c:axId val="77617792"/>
        <c:axId val="77623680"/>
      </c:barChart>
      <c:lineChart>
        <c:grouping val="standard"/>
        <c:varyColors val="0"/>
        <c:ser>
          <c:idx val="3"/>
          <c:order val="1"/>
          <c:tx>
            <c:strRef>
              <c:f>'Shop 19'!$E$3</c:f>
              <c:strCache>
                <c:ptCount val="1"/>
                <c:pt idx="0">
                  <c:v>Forecast</c:v>
                </c:pt>
              </c:strCache>
            </c:strRef>
          </c:tx>
          <c:spPr>
            <a:ln w="19050" cmpd="sng">
              <a:solidFill>
                <a:srgbClr val="000000"/>
              </a:solidFill>
              <a:prstDash val="solid"/>
            </a:ln>
          </c:spPr>
          <c:marker>
            <c:symbol val="none"/>
          </c:marker>
          <c:cat>
            <c:strRef>
              <c:f>'Shop 19'!$A$4:$A$15</c:f>
              <c:strCache>
                <c:ptCount val="12"/>
                <c:pt idx="0">
                  <c:v>Oct</c:v>
                </c:pt>
                <c:pt idx="1">
                  <c:v>Nov</c:v>
                </c:pt>
                <c:pt idx="2">
                  <c:v>Dec</c:v>
                </c:pt>
                <c:pt idx="3">
                  <c:v>Jan</c:v>
                </c:pt>
                <c:pt idx="4">
                  <c:v>Feb</c:v>
                </c:pt>
                <c:pt idx="5">
                  <c:v>Mar</c:v>
                </c:pt>
                <c:pt idx="6">
                  <c:v>Apr</c:v>
                </c:pt>
                <c:pt idx="7">
                  <c:v>May</c:v>
                </c:pt>
                <c:pt idx="8">
                  <c:v>June</c:v>
                </c:pt>
                <c:pt idx="9">
                  <c:v>July</c:v>
                </c:pt>
                <c:pt idx="10">
                  <c:v>August</c:v>
                </c:pt>
                <c:pt idx="11">
                  <c:v>September</c:v>
                </c:pt>
              </c:strCache>
            </c:strRef>
          </c:cat>
          <c:val>
            <c:numRef>
              <c:f>'Shop 19'!$E$4:$E$15</c:f>
              <c:numCache>
                <c:formatCode>_-* #,##0.00_-;\-* #,##0.00_-;_-* "-"??_-;_-@</c:formatCode>
                <c:ptCount val="12"/>
                <c:pt idx="0">
                  <c:v>19160.730599999992</c:v>
                </c:pt>
                <c:pt idx="1">
                  <c:v>17479.444200000005</c:v>
                </c:pt>
                <c:pt idx="2">
                  <c:v>20528.050800000001</c:v>
                </c:pt>
                <c:pt idx="3">
                  <c:v>15351.43</c:v>
                </c:pt>
                <c:pt idx="4">
                  <c:v>16160.439999999995</c:v>
                </c:pt>
                <c:pt idx="5">
                  <c:v>17490.082800000007</c:v>
                </c:pt>
                <c:pt idx="6">
                  <c:v>17168</c:v>
                </c:pt>
                <c:pt idx="7">
                  <c:v>19294.187399999999</c:v>
                </c:pt>
                <c:pt idx="8">
                  <c:v>19268.850599999991</c:v>
                </c:pt>
                <c:pt idx="9">
                  <c:v>19598.422800000008</c:v>
                </c:pt>
                <c:pt idx="10">
                  <c:v>19414.537199999999</c:v>
                </c:pt>
                <c:pt idx="11">
                  <c:v>16987.161600000003</c:v>
                </c:pt>
              </c:numCache>
            </c:numRef>
          </c:val>
          <c:smooth val="0"/>
          <c:extLst>
            <c:ext xmlns:c16="http://schemas.microsoft.com/office/drawing/2014/chart" uri="{C3380CC4-5D6E-409C-BE32-E72D297353CC}">
              <c16:uniqueId val="{00000003-F670-6745-8684-980287BEE56D}"/>
            </c:ext>
          </c:extLst>
        </c:ser>
        <c:dLbls>
          <c:showLegendKey val="0"/>
          <c:showVal val="0"/>
          <c:showCatName val="0"/>
          <c:showSerName val="0"/>
          <c:showPercent val="0"/>
          <c:showBubbleSize val="0"/>
        </c:dLbls>
        <c:marker val="1"/>
        <c:smooth val="0"/>
        <c:axId val="77617792"/>
        <c:axId val="77623680"/>
      </c:lineChart>
      <c:catAx>
        <c:axId val="77617792"/>
        <c:scaling>
          <c:orientation val="minMax"/>
        </c:scaling>
        <c:delete val="0"/>
        <c:axPos val="b"/>
        <c:numFmt formatCode="General" sourceLinked="0"/>
        <c:majorTickMark val="out"/>
        <c:minorTickMark val="none"/>
        <c:tickLblPos val="nextTo"/>
        <c:txPr>
          <a:bodyPr/>
          <a:lstStyle/>
          <a:p>
            <a:pPr lvl="0">
              <a:defRPr b="0"/>
            </a:pPr>
            <a:endParaRPr lang="en-US"/>
          </a:p>
        </c:txPr>
        <c:crossAx val="77623680"/>
        <c:crosses val="autoZero"/>
        <c:auto val="0"/>
        <c:lblAlgn val="ctr"/>
        <c:lblOffset val="100"/>
        <c:noMultiLvlLbl val="0"/>
      </c:catAx>
      <c:valAx>
        <c:axId val="77623680"/>
        <c:scaling>
          <c:orientation val="minMax"/>
        </c:scaling>
        <c:delete val="0"/>
        <c:axPos val="l"/>
        <c:majorGridlines>
          <c:spPr>
            <a:ln>
              <a:solidFill>
                <a:srgbClr val="B7B7B7"/>
              </a:solidFill>
            </a:ln>
          </c:spPr>
        </c:majorGridlines>
        <c:numFmt formatCode="_-* #,##0.00_-;\-* #,##0.00_-;_-* &quot;-&quot;??_-;_-@" sourceLinked="1"/>
        <c:majorTickMark val="out"/>
        <c:minorTickMark val="none"/>
        <c:tickLblPos val="nextTo"/>
        <c:spPr>
          <a:ln w="47625">
            <a:noFill/>
          </a:ln>
        </c:spPr>
        <c:txPr>
          <a:bodyPr/>
          <a:lstStyle/>
          <a:p>
            <a:pPr lvl="0">
              <a:defRPr b="0"/>
            </a:pPr>
            <a:endParaRPr lang="en-US"/>
          </a:p>
        </c:txPr>
        <c:crossAx val="77617792"/>
        <c:crosses val="autoZero"/>
        <c:crossBetween val="between"/>
      </c:valAx>
      <c:spPr>
        <a:solidFill>
          <a:srgbClr val="FFFFFF"/>
        </a:solidFill>
      </c:spPr>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lvl="0">
              <a:defRPr b="1" i="0"/>
            </a:pPr>
            <a:r>
              <a:rPr lang="en-GB" dirty="0"/>
              <a:t> </a:t>
            </a:r>
          </a:p>
        </c:rich>
      </c:tx>
      <c:overlay val="0"/>
    </c:title>
    <c:autoTitleDeleted val="0"/>
    <c:plotArea>
      <c:layout/>
      <c:barChart>
        <c:barDir val="col"/>
        <c:grouping val="clustered"/>
        <c:varyColors val="0"/>
        <c:ser>
          <c:idx val="0"/>
          <c:order val="0"/>
          <c:tx>
            <c:strRef>
              <c:f>'Cafe19)'!$B$3</c:f>
              <c:strCache>
                <c:ptCount val="1"/>
                <c:pt idx="0">
                  <c:v>2016 /17 Actual</c:v>
                </c:pt>
              </c:strCache>
            </c:strRef>
          </c:tx>
          <c:spPr>
            <a:solidFill>
              <a:srgbClr val="4F81BD"/>
            </a:solidFill>
          </c:spPr>
          <c:invertIfNegative val="0"/>
          <c:cat>
            <c:strRef>
              <c:f>'Cafe19)'!$A$4:$A$15</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'Cafe19)'!$B$4:$B$15</c:f>
              <c:numCache>
                <c:formatCode>_-* #,##0.00_-;\-* #,##0.00_-;_-* "-"??_-;_-@</c:formatCode>
                <c:ptCount val="12"/>
                <c:pt idx="0">
                  <c:v>2990.23</c:v>
                </c:pt>
                <c:pt idx="1">
                  <c:v>2439.5</c:v>
                </c:pt>
                <c:pt idx="2">
                  <c:v>2612.98</c:v>
                </c:pt>
                <c:pt idx="3">
                  <c:v>2392.0500000000002</c:v>
                </c:pt>
                <c:pt idx="4">
                  <c:v>2712.57</c:v>
                </c:pt>
                <c:pt idx="5">
                  <c:v>2855</c:v>
                </c:pt>
                <c:pt idx="6">
                  <c:v>3713</c:v>
                </c:pt>
                <c:pt idx="7">
                  <c:v>3743.8</c:v>
                </c:pt>
                <c:pt idx="8">
                  <c:v>3606.2599999999998</c:v>
                </c:pt>
                <c:pt idx="9">
                  <c:v>4119.1100000000024</c:v>
                </c:pt>
                <c:pt idx="10" formatCode="General">
                  <c:v>4739.6100000000024</c:v>
                </c:pt>
                <c:pt idx="11" formatCode="General">
                  <c:v>3883.13</c:v>
                </c:pt>
              </c:numCache>
            </c:numRef>
          </c:val>
          <c:extLst>
            <c:ext xmlns:c16="http://schemas.microsoft.com/office/drawing/2014/chart" uri="{C3380CC4-5D6E-409C-BE32-E72D297353CC}">
              <c16:uniqueId val="{00000000-5C7B-E14C-A011-B24F2DB949E5}"/>
            </c:ext>
          </c:extLst>
        </c:ser>
        <c:ser>
          <c:idx val="1"/>
          <c:order val="1"/>
          <c:tx>
            <c:strRef>
              <c:f>'Cafe19)'!$D$3</c:f>
              <c:strCache>
                <c:ptCount val="1"/>
                <c:pt idx="0">
                  <c:v>2017 /18 Actual</c:v>
                </c:pt>
              </c:strCache>
            </c:strRef>
          </c:tx>
          <c:spPr>
            <a:solidFill>
              <a:srgbClr val="FFFF00"/>
            </a:solidFill>
          </c:spPr>
          <c:invertIfNegative val="0"/>
          <c:cat>
            <c:strRef>
              <c:f>'Cafe19)'!$A$4:$A$15</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'Cafe19)'!$D$4:$D$15</c:f>
              <c:numCache>
                <c:formatCode>General</c:formatCode>
                <c:ptCount val="12"/>
                <c:pt idx="0">
                  <c:v>4023.3500000000008</c:v>
                </c:pt>
                <c:pt idx="1">
                  <c:v>3753.56</c:v>
                </c:pt>
                <c:pt idx="2">
                  <c:v>2756.24</c:v>
                </c:pt>
                <c:pt idx="3">
                  <c:v>3309.72</c:v>
                </c:pt>
                <c:pt idx="4">
                  <c:v>4161.1200000000017</c:v>
                </c:pt>
                <c:pt idx="5">
                  <c:v>3641.54</c:v>
                </c:pt>
                <c:pt idx="6">
                  <c:v>4801.9699999999993</c:v>
                </c:pt>
                <c:pt idx="7">
                  <c:v>5363.43</c:v>
                </c:pt>
                <c:pt idx="8">
                  <c:v>5133.76</c:v>
                </c:pt>
                <c:pt idx="9">
                  <c:v>4484.63</c:v>
                </c:pt>
                <c:pt idx="10">
                  <c:v>6005.51</c:v>
                </c:pt>
                <c:pt idx="11">
                  <c:v>5561.67</c:v>
                </c:pt>
              </c:numCache>
            </c:numRef>
          </c:val>
          <c:extLst>
            <c:ext xmlns:c16="http://schemas.microsoft.com/office/drawing/2014/chart" uri="{C3380CC4-5D6E-409C-BE32-E72D297353CC}">
              <c16:uniqueId val="{00000001-5C7B-E14C-A011-B24F2DB949E5}"/>
            </c:ext>
          </c:extLst>
        </c:ser>
        <c:ser>
          <c:idx val="3"/>
          <c:order val="3"/>
          <c:tx>
            <c:strRef>
              <c:f>'Cafe19)'!$E$3</c:f>
              <c:strCache>
                <c:ptCount val="1"/>
                <c:pt idx="0">
                  <c:v>2018 /19 Actual</c:v>
                </c:pt>
              </c:strCache>
            </c:strRef>
          </c:tx>
          <c:spPr>
            <a:solidFill>
              <a:schemeClr val="accent6">
                <a:lumMod val="50000"/>
              </a:schemeClr>
            </a:solidFill>
          </c:spPr>
          <c:invertIfNegative val="0"/>
          <c:val>
            <c:numRef>
              <c:f>'Cafe19)'!$E$4:$E$6</c:f>
              <c:numCache>
                <c:formatCode>#,##0.00</c:formatCode>
                <c:ptCount val="3"/>
                <c:pt idx="0" formatCode="_-* #,##0.00_-;\-* #,##0.00_-;_-* &quot;-&quot;??_-;_-@_-">
                  <c:v>4977.91</c:v>
                </c:pt>
                <c:pt idx="1">
                  <c:v>4477.5200000000004</c:v>
                </c:pt>
                <c:pt idx="2" formatCode="General">
                  <c:v>4015.8300000000008</c:v>
                </c:pt>
              </c:numCache>
            </c:numRef>
          </c:val>
          <c:extLst>
            <c:ext xmlns:c16="http://schemas.microsoft.com/office/drawing/2014/chart" uri="{C3380CC4-5D6E-409C-BE32-E72D297353CC}">
              <c16:uniqueId val="{00000002-5C7B-E14C-A011-B24F2DB949E5}"/>
            </c:ext>
          </c:extLst>
        </c:ser>
        <c:dLbls>
          <c:showLegendKey val="0"/>
          <c:showVal val="0"/>
          <c:showCatName val="0"/>
          <c:showSerName val="0"/>
          <c:showPercent val="0"/>
          <c:showBubbleSize val="0"/>
        </c:dLbls>
        <c:gapWidth val="150"/>
        <c:axId val="77654656"/>
        <c:axId val="77546240"/>
      </c:barChart>
      <c:lineChart>
        <c:grouping val="standard"/>
        <c:varyColors val="0"/>
        <c:ser>
          <c:idx val="2"/>
          <c:order val="2"/>
          <c:tx>
            <c:strRef>
              <c:f>'Cafe19)'!$C$3</c:f>
              <c:strCache>
                <c:ptCount val="1"/>
                <c:pt idx="0">
                  <c:v>Forecast</c:v>
                </c:pt>
              </c:strCache>
            </c:strRef>
          </c:tx>
          <c:spPr>
            <a:ln w="19050" cmpd="sng">
              <a:solidFill>
                <a:srgbClr val="000000"/>
              </a:solidFill>
              <a:prstDash val="solid"/>
            </a:ln>
          </c:spPr>
          <c:marker>
            <c:symbol val="circle"/>
            <c:size val="5"/>
            <c:spPr>
              <a:solidFill>
                <a:srgbClr val="000000"/>
              </a:solidFill>
              <a:ln cmpd="sng">
                <a:solidFill>
                  <a:srgbClr val="000000"/>
                </a:solidFill>
              </a:ln>
            </c:spPr>
          </c:marker>
          <c:cat>
            <c:strRef>
              <c:f>'Cafe19)'!$A$4:$A$15</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'Cafe19)'!$C$4:$C$15</c:f>
              <c:numCache>
                <c:formatCode>_-* #,##0.00_-;\-* #,##0.00_-;_-* "-"??_-;_-@_-</c:formatCode>
                <c:ptCount val="12"/>
                <c:pt idx="0">
                  <c:v>4425.6850000000004</c:v>
                </c:pt>
                <c:pt idx="1">
                  <c:v>4128.9160000000002</c:v>
                </c:pt>
                <c:pt idx="2">
                  <c:v>3031.8639999999996</c:v>
                </c:pt>
                <c:pt idx="3">
                  <c:v>3640.692</c:v>
                </c:pt>
                <c:pt idx="4">
                  <c:v>4577.232</c:v>
                </c:pt>
                <c:pt idx="5">
                  <c:v>4005.694</c:v>
                </c:pt>
                <c:pt idx="6">
                  <c:v>5282.1670000000004</c:v>
                </c:pt>
                <c:pt idx="7">
                  <c:v>5899.7729999999992</c:v>
                </c:pt>
                <c:pt idx="8">
                  <c:v>5647.1360000000004</c:v>
                </c:pt>
                <c:pt idx="9">
                  <c:v>4933.0930000000017</c:v>
                </c:pt>
                <c:pt idx="10">
                  <c:v>6606.0610000000024</c:v>
                </c:pt>
                <c:pt idx="11">
                  <c:v>6117.8370000000004</c:v>
                </c:pt>
              </c:numCache>
            </c:numRef>
          </c:val>
          <c:smooth val="0"/>
          <c:extLst>
            <c:ext xmlns:c16="http://schemas.microsoft.com/office/drawing/2014/chart" uri="{C3380CC4-5D6E-409C-BE32-E72D297353CC}">
              <c16:uniqueId val="{00000003-5C7B-E14C-A011-B24F2DB949E5}"/>
            </c:ext>
          </c:extLst>
        </c:ser>
        <c:dLbls>
          <c:showLegendKey val="0"/>
          <c:showVal val="0"/>
          <c:showCatName val="0"/>
          <c:showSerName val="0"/>
          <c:showPercent val="0"/>
          <c:showBubbleSize val="0"/>
        </c:dLbls>
        <c:marker val="1"/>
        <c:smooth val="0"/>
        <c:axId val="77654656"/>
        <c:axId val="77546240"/>
      </c:lineChart>
      <c:catAx>
        <c:axId val="77654656"/>
        <c:scaling>
          <c:orientation val="minMax"/>
        </c:scaling>
        <c:delete val="0"/>
        <c:axPos val="b"/>
        <c:numFmt formatCode="General" sourceLinked="0"/>
        <c:majorTickMark val="out"/>
        <c:minorTickMark val="none"/>
        <c:tickLblPos val="nextTo"/>
        <c:txPr>
          <a:bodyPr/>
          <a:lstStyle/>
          <a:p>
            <a:pPr lvl="0">
              <a:defRPr b="0"/>
            </a:pPr>
            <a:endParaRPr lang="en-US"/>
          </a:p>
        </c:txPr>
        <c:crossAx val="77546240"/>
        <c:crosses val="autoZero"/>
        <c:auto val="0"/>
        <c:lblAlgn val="ctr"/>
        <c:lblOffset val="100"/>
        <c:noMultiLvlLbl val="0"/>
      </c:catAx>
      <c:valAx>
        <c:axId val="77546240"/>
        <c:scaling>
          <c:orientation val="minMax"/>
        </c:scaling>
        <c:delete val="0"/>
        <c:axPos val="l"/>
        <c:majorGridlines>
          <c:spPr>
            <a:ln>
              <a:solidFill>
                <a:srgbClr val="B7B7B7"/>
              </a:solidFill>
            </a:ln>
          </c:spPr>
        </c:majorGridlines>
        <c:numFmt formatCode="_-* #,##0.00_-;\-* #,##0.00_-;_-* &quot;-&quot;??_-;_-@" sourceLinked="1"/>
        <c:majorTickMark val="out"/>
        <c:minorTickMark val="none"/>
        <c:tickLblPos val="nextTo"/>
        <c:spPr>
          <a:ln w="47625">
            <a:noFill/>
          </a:ln>
        </c:spPr>
        <c:txPr>
          <a:bodyPr/>
          <a:lstStyle/>
          <a:p>
            <a:pPr lvl="0">
              <a:defRPr b="0"/>
            </a:pPr>
            <a:endParaRPr lang="en-US"/>
          </a:p>
        </c:txPr>
        <c:crossAx val="77654656"/>
        <c:crosses val="autoZero"/>
        <c:crossBetween val="between"/>
      </c:valAx>
      <c:spPr>
        <a:solidFill>
          <a:srgbClr val="FFFFFF"/>
        </a:solidFill>
      </c:spPr>
    </c:plotArea>
    <c:legend>
      <c:legendPos val="r"/>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C9A58D-C053-6945-AD2D-3AE5023362F2}" type="datetimeFigureOut">
              <a:rPr lang="en-US" smtClean="0"/>
              <a:t>1/21/19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56CAA-ED3B-D144-9D42-26757D7BB1D0}" type="slidenum">
              <a:rPr lang="en-US" smtClean="0"/>
              <a:t>‹#›</a:t>
            </a:fld>
            <a:endParaRPr lang="en-US"/>
          </a:p>
        </p:txBody>
      </p:sp>
    </p:spTree>
    <p:extLst>
      <p:ext uri="{BB962C8B-B14F-4D97-AF65-F5344CB8AC3E}">
        <p14:creationId xmlns:p14="http://schemas.microsoft.com/office/powerpoint/2010/main" val="291279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56CAA-ED3B-D144-9D42-26757D7BB1D0}" type="slidenum">
              <a:rPr lang="en-US" smtClean="0"/>
              <a:t>4</a:t>
            </a:fld>
            <a:endParaRPr lang="en-US"/>
          </a:p>
        </p:txBody>
      </p:sp>
    </p:spTree>
    <p:extLst>
      <p:ext uri="{BB962C8B-B14F-4D97-AF65-F5344CB8AC3E}">
        <p14:creationId xmlns:p14="http://schemas.microsoft.com/office/powerpoint/2010/main" val="218622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456CAA-ED3B-D144-9D42-26757D7BB1D0}" type="slidenum">
              <a:rPr lang="en-US" smtClean="0"/>
              <a:t>33</a:t>
            </a:fld>
            <a:endParaRPr lang="en-US"/>
          </a:p>
        </p:txBody>
      </p:sp>
    </p:spTree>
    <p:extLst>
      <p:ext uri="{BB962C8B-B14F-4D97-AF65-F5344CB8AC3E}">
        <p14:creationId xmlns:p14="http://schemas.microsoft.com/office/powerpoint/2010/main" val="288524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F6EB7E9-5466-4748-9048-008CDA27298A}"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89926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F6EB7E9-5466-4748-9048-008CDA27298A}"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50371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F6EB7E9-5466-4748-9048-008CDA27298A}"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246167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F6EB7E9-5466-4748-9048-008CDA27298A}"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139605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F6EB7E9-5466-4748-9048-008CDA27298A}"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15748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F6EB7E9-5466-4748-9048-008CDA27298A}"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390952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F6EB7E9-5466-4748-9048-008CDA27298A}"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3903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F6EB7E9-5466-4748-9048-008CDA27298A}" type="datetimeFigureOut">
              <a:rPr lang="en-US" smtClean="0"/>
              <a:t>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292722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EB7E9-5466-4748-9048-008CDA27298A}" type="datetimeFigureOut">
              <a:rPr lang="en-US" smtClean="0"/>
              <a:t>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197664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F6EB7E9-5466-4748-9048-008CDA27298A}"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14044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F6EB7E9-5466-4748-9048-008CDA27298A}"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57F2-1696-B249-90D3-4D76410A1B93}" type="slidenum">
              <a:rPr lang="en-US" smtClean="0"/>
              <a:t>‹#›</a:t>
            </a:fld>
            <a:endParaRPr lang="en-US"/>
          </a:p>
        </p:txBody>
      </p:sp>
    </p:spTree>
    <p:extLst>
      <p:ext uri="{BB962C8B-B14F-4D97-AF65-F5344CB8AC3E}">
        <p14:creationId xmlns:p14="http://schemas.microsoft.com/office/powerpoint/2010/main" val="199733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EB7E9-5466-4748-9048-008CDA27298A}" type="datetimeFigureOut">
              <a:rPr lang="en-US" smtClean="0"/>
              <a:t>1/21/19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57F2-1696-B249-90D3-4D76410A1B93}" type="slidenum">
              <a:rPr lang="en-US" smtClean="0"/>
              <a:t>‹#›</a:t>
            </a:fld>
            <a:endParaRPr lang="en-US"/>
          </a:p>
        </p:txBody>
      </p:sp>
    </p:spTree>
    <p:extLst>
      <p:ext uri="{BB962C8B-B14F-4D97-AF65-F5344CB8AC3E}">
        <p14:creationId xmlns:p14="http://schemas.microsoft.com/office/powerpoint/2010/main" val="2710202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55800"/>
            <a:ext cx="6400800" cy="3683000"/>
          </a:xfrm>
        </p:spPr>
        <p:txBody>
          <a:bodyPr/>
          <a:lstStyle/>
          <a:p>
            <a:r>
              <a:rPr lang="en-US" b="1" dirty="0" err="1">
                <a:solidFill>
                  <a:schemeClr val="tx1"/>
                </a:solidFill>
                <a:latin typeface="Asap"/>
                <a:cs typeface="Asap"/>
              </a:rPr>
              <a:t>Ilmington</a:t>
            </a:r>
            <a:r>
              <a:rPr lang="en-US" b="1" dirty="0">
                <a:solidFill>
                  <a:schemeClr val="tx1"/>
                </a:solidFill>
                <a:latin typeface="Asap"/>
                <a:cs typeface="Asap"/>
              </a:rPr>
              <a:t> Community Shop Limited</a:t>
            </a:r>
          </a:p>
          <a:p>
            <a:r>
              <a:rPr lang="en-US" b="1" dirty="0">
                <a:solidFill>
                  <a:schemeClr val="tx1"/>
                </a:solidFill>
                <a:latin typeface="Asap"/>
                <a:cs typeface="Asap"/>
              </a:rPr>
              <a:t>Fifth Annual General Meeting</a:t>
            </a:r>
          </a:p>
          <a:p>
            <a:endParaRPr lang="en-US" sz="2400" b="1" dirty="0">
              <a:solidFill>
                <a:schemeClr val="tx1"/>
              </a:solidFill>
              <a:latin typeface="Asap"/>
              <a:cs typeface="Asap"/>
            </a:endParaRPr>
          </a:p>
          <a:p>
            <a:r>
              <a:rPr lang="en-US" sz="2400" b="1" dirty="0" err="1">
                <a:solidFill>
                  <a:schemeClr val="tx1"/>
                </a:solidFill>
                <a:latin typeface="Asap"/>
                <a:cs typeface="Asap"/>
              </a:rPr>
              <a:t>Ilmington</a:t>
            </a:r>
            <a:r>
              <a:rPr lang="en-US" sz="2400" b="1" dirty="0">
                <a:solidFill>
                  <a:schemeClr val="tx1"/>
                </a:solidFill>
                <a:latin typeface="Asap"/>
                <a:cs typeface="Asap"/>
              </a:rPr>
              <a:t> Village Hall</a:t>
            </a:r>
          </a:p>
          <a:p>
            <a:r>
              <a:rPr lang="en-US" sz="2400" b="1">
                <a:solidFill>
                  <a:schemeClr val="tx1"/>
                </a:solidFill>
                <a:latin typeface="Asap"/>
                <a:cs typeface="Asap"/>
              </a:rPr>
              <a:t>19.00 </a:t>
            </a:r>
            <a:r>
              <a:rPr lang="en-US" sz="2400" b="1" dirty="0">
                <a:solidFill>
                  <a:schemeClr val="tx1"/>
                </a:solidFill>
                <a:latin typeface="Asap"/>
                <a:cs typeface="Asap"/>
              </a:rPr>
              <a:t>21</a:t>
            </a:r>
            <a:r>
              <a:rPr lang="en-US" sz="2400" b="1" baseline="30000" dirty="0">
                <a:solidFill>
                  <a:schemeClr val="tx1"/>
                </a:solidFill>
                <a:latin typeface="Asap"/>
                <a:cs typeface="Asap"/>
              </a:rPr>
              <a:t>st</a:t>
            </a:r>
            <a:r>
              <a:rPr lang="en-US" sz="2400" b="1" dirty="0">
                <a:solidFill>
                  <a:schemeClr val="tx1"/>
                </a:solidFill>
                <a:latin typeface="Asap"/>
                <a:cs typeface="Asap"/>
              </a:rPr>
              <a:t> January 2019</a:t>
            </a: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221303"/>
            <a:ext cx="7442200" cy="1448748"/>
          </a:xfrm>
          <a:prstGeom prst="rect">
            <a:avLst/>
          </a:prstGeom>
        </p:spPr>
      </p:pic>
    </p:spTree>
    <p:extLst>
      <p:ext uri="{BB962C8B-B14F-4D97-AF65-F5344CB8AC3E}">
        <p14:creationId xmlns:p14="http://schemas.microsoft.com/office/powerpoint/2010/main" val="3285134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976"/>
            <a:ext cx="8229600" cy="731838"/>
          </a:xfrm>
        </p:spPr>
        <p:txBody>
          <a:bodyPr>
            <a:normAutofit/>
          </a:bodyPr>
          <a:lstStyle/>
          <a:p>
            <a:r>
              <a:rPr lang="en-US" sz="3600" b="1" dirty="0">
                <a:latin typeface="Asap"/>
                <a:cs typeface="Asap"/>
              </a:rPr>
              <a:t>Questions &amp; Vote</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GB" sz="2400" dirty="0">
                <a:latin typeface="Asap"/>
                <a:cs typeface="Asap"/>
              </a:rPr>
              <a:t>Members are invited to: </a:t>
            </a:r>
          </a:p>
          <a:p>
            <a:r>
              <a:rPr lang="en-GB" sz="2400" dirty="0">
                <a:latin typeface="Asap"/>
                <a:cs typeface="Asap"/>
              </a:rPr>
              <a:t>Ask questions; and then</a:t>
            </a:r>
          </a:p>
          <a:p>
            <a:r>
              <a:rPr lang="en-GB" sz="2400" dirty="0">
                <a:latin typeface="Asap"/>
                <a:cs typeface="Asap"/>
              </a:rPr>
              <a:t>Vote to accept the Chairs report for the year October 1</a:t>
            </a:r>
            <a:r>
              <a:rPr lang="en-GB" sz="2400" baseline="30000" dirty="0">
                <a:latin typeface="Asap"/>
                <a:cs typeface="Asap"/>
              </a:rPr>
              <a:t>st</a:t>
            </a:r>
            <a:r>
              <a:rPr lang="en-GB" sz="2400" dirty="0">
                <a:latin typeface="Asap"/>
                <a:cs typeface="Asap"/>
              </a:rPr>
              <a:t> 2017 to September 30</a:t>
            </a:r>
            <a:r>
              <a:rPr lang="en-GB" sz="2400" baseline="30000" dirty="0">
                <a:latin typeface="Asap"/>
                <a:cs typeface="Asap"/>
              </a:rPr>
              <a:t>th</a:t>
            </a:r>
            <a:r>
              <a:rPr lang="en-GB" sz="2400" dirty="0">
                <a:latin typeface="Asap"/>
                <a:cs typeface="Asap"/>
              </a:rPr>
              <a:t> 2018.</a:t>
            </a:r>
          </a:p>
          <a:p>
            <a:endParaRPr lang="en-GB" sz="2400" dirty="0">
              <a:latin typeface="Asap"/>
              <a:cs typeface="Asap"/>
            </a:endParaRPr>
          </a:p>
          <a:p>
            <a:pPr marL="0" indent="0">
              <a:buNone/>
            </a:pPr>
            <a:r>
              <a:rPr lang="en-GB" sz="2400" dirty="0">
                <a:latin typeface="Asap"/>
                <a:cs typeface="Asap"/>
              </a:rPr>
              <a:t>Opportunity to ask questions and discuss progress post 30</a:t>
            </a:r>
            <a:r>
              <a:rPr lang="en-GB" sz="2400" baseline="30000" dirty="0">
                <a:latin typeface="Asap"/>
                <a:cs typeface="Asap"/>
              </a:rPr>
              <a:t>th</a:t>
            </a:r>
            <a:r>
              <a:rPr lang="en-GB" sz="2400" dirty="0">
                <a:latin typeface="Asap"/>
                <a:cs typeface="Asap"/>
              </a:rPr>
              <a:t> September 2018</a:t>
            </a:r>
            <a:r>
              <a:rPr lang="en-GB" sz="2400" dirty="0">
                <a:effectLst/>
                <a:latin typeface="Asap"/>
                <a:cs typeface="Asap"/>
              </a:rPr>
              <a:t> </a:t>
            </a:r>
            <a:endParaRPr lang="en-US" sz="2400" dirty="0">
              <a:latin typeface="Asap"/>
              <a:cs typeface="Asap"/>
            </a:endParaRP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6738"/>
            <a:ext cx="4470400" cy="870238"/>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059E2-3C81-0F48-90B2-FD9733E9599E}"/>
              </a:ext>
            </a:extLst>
          </p:cNvPr>
          <p:cNvSpPr>
            <a:spLocks noGrp="1"/>
          </p:cNvSpPr>
          <p:nvPr>
            <p:ph type="title"/>
          </p:nvPr>
        </p:nvSpPr>
        <p:spPr>
          <a:xfrm>
            <a:off x="457200" y="1356187"/>
            <a:ext cx="8229600" cy="2568541"/>
          </a:xfrm>
        </p:spPr>
        <p:txBody>
          <a:bodyPr>
            <a:noAutofit/>
          </a:bodyPr>
          <a:lstStyle/>
          <a:p>
            <a:r>
              <a:rPr lang="en-US" sz="4000" b="1" dirty="0">
                <a:latin typeface="Asap" panose="02000506040000020004" pitchFamily="2" charset="77"/>
              </a:rPr>
              <a:t>Treasurers Report</a:t>
            </a:r>
          </a:p>
        </p:txBody>
      </p:sp>
      <p:pic>
        <p:nvPicPr>
          <p:cNvPr id="4" name="Picture 3" descr="Screen Shot 2016-04-04 at 12.46.27.png">
            <a:extLst>
              <a:ext uri="{FF2B5EF4-FFF2-40B4-BE49-F238E27FC236}">
                <a16:creationId xmlns:a16="http://schemas.microsoft.com/office/drawing/2014/main" id="{70C7B834-9A3B-3142-AB6C-6CDD777E4B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6738"/>
            <a:ext cx="4470400" cy="870238"/>
          </a:xfrm>
          <a:prstGeom prst="rect">
            <a:avLst/>
          </a:prstGeom>
        </p:spPr>
      </p:pic>
    </p:spTree>
    <p:extLst>
      <p:ext uri="{BB962C8B-B14F-4D97-AF65-F5344CB8AC3E}">
        <p14:creationId xmlns:p14="http://schemas.microsoft.com/office/powerpoint/2010/main" val="287313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67820"/>
            <a:ext cx="8229600" cy="570029"/>
          </a:xfrm>
        </p:spPr>
        <p:txBody>
          <a:bodyPr>
            <a:normAutofit fontScale="90000"/>
          </a:bodyPr>
          <a:lstStyle/>
          <a:p>
            <a:r>
              <a:rPr lang="en-GB" sz="3200" b="1" dirty="0">
                <a:latin typeface="Asap" panose="02000506040000020004" pitchFamily="2" charset="77"/>
              </a:rPr>
              <a:t>Comparison 2018 v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7185054"/>
              </p:ext>
            </p:extLst>
          </p:nvPr>
        </p:nvGraphicFramePr>
        <p:xfrm>
          <a:off x="619122" y="1237849"/>
          <a:ext cx="7926444" cy="5394960"/>
        </p:xfrm>
        <a:graphic>
          <a:graphicData uri="http://schemas.openxmlformats.org/drawingml/2006/table">
            <a:tbl>
              <a:tblPr firstRow="1">
                <a:tableStyleId>{3B4B98B0-60AC-42C2-AFA5-B58CD77FA1E5}</a:tableStyleId>
              </a:tblPr>
              <a:tblGrid>
                <a:gridCol w="2011809">
                  <a:extLst>
                    <a:ext uri="{9D8B030D-6E8A-4147-A177-3AD203B41FA5}">
                      <a16:colId xmlns:a16="http://schemas.microsoft.com/office/drawing/2014/main" val="20000"/>
                    </a:ext>
                  </a:extLst>
                </a:gridCol>
                <a:gridCol w="2011809">
                  <a:extLst>
                    <a:ext uri="{9D8B030D-6E8A-4147-A177-3AD203B41FA5}">
                      <a16:colId xmlns:a16="http://schemas.microsoft.com/office/drawing/2014/main" val="20001"/>
                    </a:ext>
                  </a:extLst>
                </a:gridCol>
                <a:gridCol w="1951413">
                  <a:extLst>
                    <a:ext uri="{9D8B030D-6E8A-4147-A177-3AD203B41FA5}">
                      <a16:colId xmlns:a16="http://schemas.microsoft.com/office/drawing/2014/main" val="20002"/>
                    </a:ext>
                  </a:extLst>
                </a:gridCol>
                <a:gridCol w="1951413">
                  <a:extLst>
                    <a:ext uri="{9D8B030D-6E8A-4147-A177-3AD203B41FA5}">
                      <a16:colId xmlns:a16="http://schemas.microsoft.com/office/drawing/2014/main" val="20003"/>
                    </a:ext>
                  </a:extLst>
                </a:gridCol>
              </a:tblGrid>
              <a:tr h="610193">
                <a:tc>
                  <a:txBody>
                    <a:bodyPr/>
                    <a:lstStyle/>
                    <a:p>
                      <a:endParaRPr lang="en-GB" dirty="0"/>
                    </a:p>
                  </a:txBody>
                  <a:tcPr/>
                </a:tc>
                <a:tc>
                  <a:txBody>
                    <a:bodyPr/>
                    <a:lstStyle/>
                    <a:p>
                      <a:pPr algn="ctr"/>
                      <a:r>
                        <a:rPr lang="en-GB" dirty="0">
                          <a:latin typeface="Asap" panose="02000506040000020004" pitchFamily="2" charset="77"/>
                        </a:rPr>
                        <a:t>Year</a:t>
                      </a:r>
                      <a:r>
                        <a:rPr lang="en-GB" baseline="0" dirty="0">
                          <a:latin typeface="Asap" panose="02000506040000020004" pitchFamily="2" charset="77"/>
                        </a:rPr>
                        <a:t> Ending 30.09.17</a:t>
                      </a:r>
                      <a:endParaRPr lang="en-GB" dirty="0">
                        <a:latin typeface="Asap" panose="02000506040000020004" pitchFamily="2" charset="77"/>
                      </a:endParaRPr>
                    </a:p>
                  </a:txBody>
                  <a:tcPr/>
                </a:tc>
                <a:tc>
                  <a:txBody>
                    <a:bodyPr/>
                    <a:lstStyle/>
                    <a:p>
                      <a:pPr algn="ctr"/>
                      <a:r>
                        <a:rPr lang="en-GB" dirty="0">
                          <a:latin typeface="Asap" panose="02000506040000020004" pitchFamily="2" charset="77"/>
                        </a:rPr>
                        <a:t>Year Ending 30.09.18</a:t>
                      </a:r>
                    </a:p>
                  </a:txBody>
                  <a:tcPr/>
                </a:tc>
                <a:tc>
                  <a:txBody>
                    <a:bodyPr/>
                    <a:lstStyle/>
                    <a:p>
                      <a:pPr algn="ctr"/>
                      <a:r>
                        <a:rPr lang="en-GB" dirty="0">
                          <a:latin typeface="Asap" panose="02000506040000020004" pitchFamily="2" charset="77"/>
                        </a:rPr>
                        <a:t>Variance</a:t>
                      </a:r>
                    </a:p>
                  </a:txBody>
                  <a:tcPr/>
                </a:tc>
                <a:extLst>
                  <a:ext uri="{0D108BD9-81ED-4DB2-BD59-A6C34878D82A}">
                    <a16:rowId xmlns:a16="http://schemas.microsoft.com/office/drawing/2014/main" val="10000"/>
                  </a:ext>
                </a:extLst>
              </a:tr>
              <a:tr h="348682">
                <a:tc>
                  <a:txBody>
                    <a:bodyPr/>
                    <a:lstStyle/>
                    <a:p>
                      <a:r>
                        <a:rPr lang="en-GB" dirty="0">
                          <a:latin typeface="Asap" panose="02000506040000020004" pitchFamily="2" charset="77"/>
                        </a:rPr>
                        <a:t>Turnover</a:t>
                      </a:r>
                    </a:p>
                  </a:txBody>
                  <a:tcPr/>
                </a:tc>
                <a:tc>
                  <a:txBody>
                    <a:bodyPr/>
                    <a:lstStyle/>
                    <a:p>
                      <a:pPr algn="ctr"/>
                      <a:r>
                        <a:rPr lang="en-GB" dirty="0">
                          <a:latin typeface="Asap" panose="02000506040000020004" pitchFamily="2" charset="77"/>
                        </a:rPr>
                        <a:t>248,755</a:t>
                      </a:r>
                    </a:p>
                  </a:txBody>
                  <a:tcPr/>
                </a:tc>
                <a:tc>
                  <a:txBody>
                    <a:bodyPr/>
                    <a:lstStyle/>
                    <a:p>
                      <a:pPr algn="ctr"/>
                      <a:r>
                        <a:rPr lang="en-GB" dirty="0">
                          <a:latin typeface="Asap" panose="02000506040000020004" pitchFamily="2" charset="77"/>
                        </a:rPr>
                        <a:t>263,042</a:t>
                      </a:r>
                    </a:p>
                  </a:txBody>
                  <a:tcPr/>
                </a:tc>
                <a:tc>
                  <a:txBody>
                    <a:bodyPr/>
                    <a:lstStyle/>
                    <a:p>
                      <a:pPr algn="ctr"/>
                      <a:r>
                        <a:rPr lang="en-GB" dirty="0">
                          <a:latin typeface="Asap" panose="02000506040000020004" pitchFamily="2" charset="77"/>
                        </a:rPr>
                        <a:t>14,287</a:t>
                      </a:r>
                    </a:p>
                  </a:txBody>
                  <a:tcPr/>
                </a:tc>
                <a:extLst>
                  <a:ext uri="{0D108BD9-81ED-4DB2-BD59-A6C34878D82A}">
                    <a16:rowId xmlns:a16="http://schemas.microsoft.com/office/drawing/2014/main" val="10001"/>
                  </a:ext>
                </a:extLst>
              </a:tr>
              <a:tr h="348682">
                <a:tc>
                  <a:txBody>
                    <a:bodyPr/>
                    <a:lstStyle/>
                    <a:p>
                      <a:r>
                        <a:rPr lang="en-GB" dirty="0">
                          <a:latin typeface="Asap" panose="02000506040000020004" pitchFamily="2" charset="77"/>
                        </a:rPr>
                        <a:t>Gross Profit</a:t>
                      </a:r>
                    </a:p>
                  </a:txBody>
                  <a:tcPr/>
                </a:tc>
                <a:tc>
                  <a:txBody>
                    <a:bodyPr/>
                    <a:lstStyle/>
                    <a:p>
                      <a:pPr algn="ctr"/>
                      <a:r>
                        <a:rPr lang="en-GB" dirty="0">
                          <a:latin typeface="Asap" panose="02000506040000020004" pitchFamily="2" charset="77"/>
                        </a:rPr>
                        <a:t>67,970</a:t>
                      </a:r>
                    </a:p>
                  </a:txBody>
                  <a:tcPr/>
                </a:tc>
                <a:tc>
                  <a:txBody>
                    <a:bodyPr/>
                    <a:lstStyle/>
                    <a:p>
                      <a:pPr algn="ctr"/>
                      <a:r>
                        <a:rPr lang="en-GB" dirty="0">
                          <a:latin typeface="Asap" panose="02000506040000020004" pitchFamily="2" charset="77"/>
                        </a:rPr>
                        <a:t>79,184</a:t>
                      </a:r>
                    </a:p>
                  </a:txBody>
                  <a:tcPr/>
                </a:tc>
                <a:tc>
                  <a:txBody>
                    <a:bodyPr/>
                    <a:lstStyle/>
                    <a:p>
                      <a:pPr algn="ctr"/>
                      <a:r>
                        <a:rPr lang="en-GB" dirty="0">
                          <a:latin typeface="Asap" panose="02000506040000020004" pitchFamily="2" charset="77"/>
                        </a:rPr>
                        <a:t>11,214</a:t>
                      </a:r>
                    </a:p>
                  </a:txBody>
                  <a:tcPr/>
                </a:tc>
                <a:extLst>
                  <a:ext uri="{0D108BD9-81ED-4DB2-BD59-A6C34878D82A}">
                    <a16:rowId xmlns:a16="http://schemas.microsoft.com/office/drawing/2014/main" val="10002"/>
                  </a:ext>
                </a:extLst>
              </a:tr>
              <a:tr h="348682">
                <a:tc>
                  <a:txBody>
                    <a:bodyPr/>
                    <a:lstStyle/>
                    <a:p>
                      <a:r>
                        <a:rPr lang="en-GB" dirty="0">
                          <a:solidFill>
                            <a:schemeClr val="tx1"/>
                          </a:solidFill>
                          <a:latin typeface="Asap" panose="02000506040000020004" pitchFamily="2" charset="77"/>
                        </a:rPr>
                        <a:t>%</a:t>
                      </a:r>
                    </a:p>
                  </a:txBody>
                  <a:tcPr/>
                </a:tc>
                <a:tc>
                  <a:txBody>
                    <a:bodyPr/>
                    <a:lstStyle/>
                    <a:p>
                      <a:pPr algn="ctr"/>
                      <a:r>
                        <a:rPr lang="en-GB" dirty="0">
                          <a:solidFill>
                            <a:schemeClr val="tx1"/>
                          </a:solidFill>
                          <a:latin typeface="Asap" panose="02000506040000020004" pitchFamily="2" charset="77"/>
                        </a:rPr>
                        <a:t>27.3</a:t>
                      </a:r>
                    </a:p>
                  </a:txBody>
                  <a:tcPr/>
                </a:tc>
                <a:tc>
                  <a:txBody>
                    <a:bodyPr/>
                    <a:lstStyle/>
                    <a:p>
                      <a:pPr algn="ctr"/>
                      <a:r>
                        <a:rPr lang="en-GB" dirty="0">
                          <a:solidFill>
                            <a:schemeClr val="tx1"/>
                          </a:solidFill>
                          <a:latin typeface="Asap" panose="02000506040000020004" pitchFamily="2" charset="77"/>
                        </a:rPr>
                        <a:t>30.1</a:t>
                      </a:r>
                    </a:p>
                  </a:txBody>
                  <a:tcPr/>
                </a:tc>
                <a:tc>
                  <a:txBody>
                    <a:bodyPr/>
                    <a:lstStyle/>
                    <a:p>
                      <a:pPr algn="ctr"/>
                      <a:r>
                        <a:rPr lang="en-GB" dirty="0">
                          <a:solidFill>
                            <a:schemeClr val="tx1"/>
                          </a:solidFill>
                          <a:latin typeface="Asap" panose="02000506040000020004" pitchFamily="2" charset="77"/>
                        </a:rPr>
                        <a:t>2.8</a:t>
                      </a:r>
                    </a:p>
                  </a:txBody>
                  <a:tcPr/>
                </a:tc>
                <a:extLst>
                  <a:ext uri="{0D108BD9-81ED-4DB2-BD59-A6C34878D82A}">
                    <a16:rowId xmlns:a16="http://schemas.microsoft.com/office/drawing/2014/main" val="10003"/>
                  </a:ext>
                </a:extLst>
              </a:tr>
              <a:tr h="348682">
                <a:tc>
                  <a:txBody>
                    <a:bodyPr/>
                    <a:lstStyle/>
                    <a:p>
                      <a:r>
                        <a:rPr lang="en-GB" dirty="0">
                          <a:latin typeface="Asap" panose="02000506040000020004" pitchFamily="2" charset="77"/>
                        </a:rPr>
                        <a:t>Overheads</a:t>
                      </a:r>
                    </a:p>
                  </a:txBody>
                  <a:tcPr/>
                </a:tc>
                <a:tc>
                  <a:txBody>
                    <a:bodyPr/>
                    <a:lstStyle/>
                    <a:p>
                      <a:pPr algn="ctr"/>
                      <a:r>
                        <a:rPr lang="en-GB" dirty="0">
                          <a:latin typeface="Asap" panose="02000506040000020004" pitchFamily="2" charset="77"/>
                        </a:rPr>
                        <a:t>(60,443)</a:t>
                      </a:r>
                    </a:p>
                  </a:txBody>
                  <a:tcPr/>
                </a:tc>
                <a:tc>
                  <a:txBody>
                    <a:bodyPr/>
                    <a:lstStyle/>
                    <a:p>
                      <a:pPr algn="ctr"/>
                      <a:r>
                        <a:rPr lang="en-GB" dirty="0">
                          <a:latin typeface="Asap" panose="02000506040000020004" pitchFamily="2" charset="77"/>
                        </a:rPr>
                        <a:t>(79,491)</a:t>
                      </a:r>
                    </a:p>
                  </a:txBody>
                  <a:tcPr/>
                </a:tc>
                <a:tc>
                  <a:txBody>
                    <a:bodyPr/>
                    <a:lstStyle/>
                    <a:p>
                      <a:pPr algn="ctr"/>
                      <a:r>
                        <a:rPr lang="en-GB" dirty="0">
                          <a:latin typeface="Asap" panose="02000506040000020004" pitchFamily="2" charset="77"/>
                        </a:rPr>
                        <a:t>(19,048)</a:t>
                      </a:r>
                    </a:p>
                  </a:txBody>
                  <a:tcPr/>
                </a:tc>
                <a:extLst>
                  <a:ext uri="{0D108BD9-81ED-4DB2-BD59-A6C34878D82A}">
                    <a16:rowId xmlns:a16="http://schemas.microsoft.com/office/drawing/2014/main" val="10004"/>
                  </a:ext>
                </a:extLst>
              </a:tr>
              <a:tr h="348682">
                <a:tc>
                  <a:txBody>
                    <a:bodyPr/>
                    <a:lstStyle/>
                    <a:p>
                      <a:pPr marL="0" algn="l" defTabSz="914400" rtl="0" eaLnBrk="1" latinLnBrk="0" hangingPunct="1"/>
                      <a:r>
                        <a:rPr lang="en-GB" sz="1800" kern="1200" dirty="0">
                          <a:solidFill>
                            <a:schemeClr val="tx1"/>
                          </a:solidFill>
                          <a:latin typeface="Asap" panose="02000506040000020004" pitchFamily="2" charset="77"/>
                          <a:ea typeface="+mn-ea"/>
                          <a:cs typeface="+mn-cs"/>
                        </a:rPr>
                        <a:t>Profit / Loss</a:t>
                      </a:r>
                    </a:p>
                  </a:txBody>
                  <a:tcPr>
                    <a:solidFill>
                      <a:schemeClr val="bg1">
                        <a:lumMod val="85000"/>
                      </a:schemeClr>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7,527</a:t>
                      </a:r>
                    </a:p>
                  </a:txBody>
                  <a:tcPr>
                    <a:solidFill>
                      <a:schemeClr val="bg1">
                        <a:lumMod val="85000"/>
                      </a:schemeClr>
                    </a:solidFill>
                  </a:tcPr>
                </a:tc>
                <a:tc>
                  <a:txBody>
                    <a:bodyPr/>
                    <a:lstStyle/>
                    <a:p>
                      <a:pPr marL="0" algn="ctr" defTabSz="914400" rtl="0" eaLnBrk="1" latinLnBrk="0" hangingPunct="1"/>
                      <a:r>
                        <a:rPr lang="en-GB" sz="1800" kern="1200" dirty="0">
                          <a:solidFill>
                            <a:srgbClr val="FF0000"/>
                          </a:solidFill>
                          <a:latin typeface="Asap" panose="02000506040000020004" pitchFamily="2" charset="77"/>
                          <a:ea typeface="+mn-ea"/>
                          <a:cs typeface="+mn-cs"/>
                        </a:rPr>
                        <a:t>(307)</a:t>
                      </a:r>
                    </a:p>
                  </a:txBody>
                  <a:tcPr>
                    <a:solidFill>
                      <a:schemeClr val="bg1">
                        <a:lumMod val="85000"/>
                      </a:schemeClr>
                    </a:solidFill>
                  </a:tcPr>
                </a:tc>
                <a:tc>
                  <a:txBody>
                    <a:bodyPr/>
                    <a:lstStyle/>
                    <a:p>
                      <a:pPr marL="0" algn="ctr" defTabSz="914400" rtl="0" eaLnBrk="1" latinLnBrk="0" hangingPunct="1"/>
                      <a:r>
                        <a:rPr lang="en-GB" sz="1800" kern="1200" dirty="0">
                          <a:solidFill>
                            <a:srgbClr val="FF0000"/>
                          </a:solidFill>
                          <a:latin typeface="Asap" panose="02000506040000020004" pitchFamily="2" charset="77"/>
                          <a:ea typeface="+mn-ea"/>
                          <a:cs typeface="+mn-cs"/>
                        </a:rPr>
                        <a:t>(7,834)</a:t>
                      </a:r>
                    </a:p>
                  </a:txBody>
                  <a:tcPr>
                    <a:solidFill>
                      <a:schemeClr val="bg1">
                        <a:lumMod val="85000"/>
                      </a:schemeClr>
                    </a:solidFill>
                  </a:tcPr>
                </a:tc>
                <a:extLst>
                  <a:ext uri="{0D108BD9-81ED-4DB2-BD59-A6C34878D82A}">
                    <a16:rowId xmlns:a16="http://schemas.microsoft.com/office/drawing/2014/main" val="10005"/>
                  </a:ext>
                </a:extLst>
              </a:tr>
              <a:tr h="348682">
                <a:tc>
                  <a:txBody>
                    <a:bodyPr/>
                    <a:lstStyle/>
                    <a:p>
                      <a:r>
                        <a:rPr lang="en-GB" dirty="0">
                          <a:latin typeface="Asap" panose="02000506040000020004" pitchFamily="2" charset="77"/>
                        </a:rPr>
                        <a:t>Depreciation</a:t>
                      </a:r>
                    </a:p>
                  </a:txBody>
                  <a:tcPr/>
                </a:tc>
                <a:tc>
                  <a:txBody>
                    <a:bodyPr/>
                    <a:lstStyle/>
                    <a:p>
                      <a:pPr algn="ctr"/>
                      <a:r>
                        <a:rPr lang="en-GB" dirty="0">
                          <a:latin typeface="Asap" panose="02000506040000020004" pitchFamily="2" charset="77"/>
                        </a:rPr>
                        <a:t>(25,193)</a:t>
                      </a:r>
                    </a:p>
                  </a:txBody>
                  <a:tcPr/>
                </a:tc>
                <a:tc>
                  <a:txBody>
                    <a:bodyPr/>
                    <a:lstStyle/>
                    <a:p>
                      <a:pPr algn="ctr"/>
                      <a:r>
                        <a:rPr lang="en-GB" dirty="0">
                          <a:latin typeface="Asap" panose="02000506040000020004" pitchFamily="2" charset="77"/>
                        </a:rPr>
                        <a:t>(25,443)</a:t>
                      </a:r>
                    </a:p>
                  </a:txBody>
                  <a:tcPr/>
                </a:tc>
                <a:tc>
                  <a:txBody>
                    <a:bodyPr/>
                    <a:lstStyle/>
                    <a:p>
                      <a:pPr algn="ctr"/>
                      <a:r>
                        <a:rPr lang="en-GB" dirty="0">
                          <a:solidFill>
                            <a:srgbClr val="FF0000"/>
                          </a:solidFill>
                          <a:latin typeface="Asap" panose="02000506040000020004" pitchFamily="2" charset="77"/>
                        </a:rPr>
                        <a:t>(250)</a:t>
                      </a:r>
                    </a:p>
                  </a:txBody>
                  <a:tcPr/>
                </a:tc>
                <a:extLst>
                  <a:ext uri="{0D108BD9-81ED-4DB2-BD59-A6C34878D82A}">
                    <a16:rowId xmlns:a16="http://schemas.microsoft.com/office/drawing/2014/main" val="10006"/>
                  </a:ext>
                </a:extLst>
              </a:tr>
              <a:tr h="348682">
                <a:tc>
                  <a:txBody>
                    <a:bodyPr/>
                    <a:lstStyle/>
                    <a:p>
                      <a:r>
                        <a:rPr lang="en-GB" dirty="0">
                          <a:latin typeface="Asap" panose="02000506040000020004" pitchFamily="2" charset="77"/>
                        </a:rPr>
                        <a:t>Capital Grant</a:t>
                      </a:r>
                    </a:p>
                  </a:txBody>
                  <a:tcPr/>
                </a:tc>
                <a:tc>
                  <a:txBody>
                    <a:bodyPr/>
                    <a:lstStyle/>
                    <a:p>
                      <a:pPr algn="ctr"/>
                      <a:r>
                        <a:rPr lang="en-GB" dirty="0">
                          <a:latin typeface="Asap" panose="02000506040000020004" pitchFamily="2" charset="77"/>
                        </a:rPr>
                        <a:t>1,760</a:t>
                      </a:r>
                    </a:p>
                  </a:txBody>
                  <a:tcPr/>
                </a:tc>
                <a:tc>
                  <a:txBody>
                    <a:bodyPr/>
                    <a:lstStyle/>
                    <a:p>
                      <a:pPr algn="ctr"/>
                      <a:r>
                        <a:rPr lang="en-GB" dirty="0">
                          <a:latin typeface="Asap" panose="02000506040000020004" pitchFamily="2" charset="77"/>
                        </a:rPr>
                        <a:t>1,760</a:t>
                      </a:r>
                    </a:p>
                  </a:txBody>
                  <a:tcPr/>
                </a:tc>
                <a:tc>
                  <a:txBody>
                    <a:bodyPr/>
                    <a:lstStyle/>
                    <a:p>
                      <a:pPr algn="ctr"/>
                      <a:endParaRPr lang="en-GB" dirty="0">
                        <a:latin typeface="Asap" panose="02000506040000020004" pitchFamily="2" charset="77"/>
                      </a:endParaRPr>
                    </a:p>
                  </a:txBody>
                  <a:tcPr/>
                </a:tc>
                <a:extLst>
                  <a:ext uri="{0D108BD9-81ED-4DB2-BD59-A6C34878D82A}">
                    <a16:rowId xmlns:a16="http://schemas.microsoft.com/office/drawing/2014/main" val="10007"/>
                  </a:ext>
                </a:extLst>
              </a:tr>
              <a:tr h="348682">
                <a:tc>
                  <a:txBody>
                    <a:bodyPr/>
                    <a:lstStyle/>
                    <a:p>
                      <a:r>
                        <a:rPr lang="en-GB" dirty="0">
                          <a:latin typeface="Asap" panose="02000506040000020004" pitchFamily="2" charset="77"/>
                        </a:rPr>
                        <a:t>Lightening Strike</a:t>
                      </a:r>
                    </a:p>
                  </a:txBody>
                  <a:tcPr/>
                </a:tc>
                <a:tc>
                  <a:txBody>
                    <a:bodyPr/>
                    <a:lstStyle/>
                    <a:p>
                      <a:pPr algn="ctr"/>
                      <a:r>
                        <a:rPr lang="en-GB" dirty="0">
                          <a:latin typeface="Asap" panose="02000506040000020004" pitchFamily="2" charset="77"/>
                        </a:rPr>
                        <a:t>(4,062)</a:t>
                      </a:r>
                    </a:p>
                  </a:txBody>
                  <a:tcPr/>
                </a:tc>
                <a:tc>
                  <a:txBody>
                    <a:bodyPr/>
                    <a:lstStyle/>
                    <a:p>
                      <a:pPr algn="ctr"/>
                      <a:endParaRPr lang="en-GB" dirty="0">
                        <a:latin typeface="Asap" panose="02000506040000020004" pitchFamily="2" charset="77"/>
                      </a:endParaRPr>
                    </a:p>
                  </a:txBody>
                  <a:tcPr/>
                </a:tc>
                <a:tc>
                  <a:txBody>
                    <a:bodyPr/>
                    <a:lstStyle/>
                    <a:p>
                      <a:pPr algn="ctr"/>
                      <a:r>
                        <a:rPr lang="en-GB" dirty="0">
                          <a:latin typeface="Asap" panose="02000506040000020004" pitchFamily="2" charset="77"/>
                        </a:rPr>
                        <a:t>4,062</a:t>
                      </a:r>
                    </a:p>
                  </a:txBody>
                  <a:tcPr/>
                </a:tc>
                <a:extLst>
                  <a:ext uri="{0D108BD9-81ED-4DB2-BD59-A6C34878D82A}">
                    <a16:rowId xmlns:a16="http://schemas.microsoft.com/office/drawing/2014/main" val="10008"/>
                  </a:ext>
                </a:extLst>
              </a:tr>
              <a:tr h="348682">
                <a:tc>
                  <a:txBody>
                    <a:bodyPr/>
                    <a:lstStyle/>
                    <a:p>
                      <a:r>
                        <a:rPr lang="en-GB" dirty="0">
                          <a:latin typeface="Asap" panose="02000506040000020004" pitchFamily="2" charset="77"/>
                        </a:rPr>
                        <a:t>Donations</a:t>
                      </a:r>
                    </a:p>
                  </a:txBody>
                  <a:tcPr/>
                </a:tc>
                <a:tc>
                  <a:txBody>
                    <a:bodyPr/>
                    <a:lstStyle/>
                    <a:p>
                      <a:pPr algn="ctr"/>
                      <a:endParaRPr lang="en-GB" dirty="0">
                        <a:latin typeface="Asap" panose="02000506040000020004" pitchFamily="2" charset="77"/>
                      </a:endParaRPr>
                    </a:p>
                  </a:txBody>
                  <a:tcPr/>
                </a:tc>
                <a:tc>
                  <a:txBody>
                    <a:bodyPr/>
                    <a:lstStyle/>
                    <a:p>
                      <a:pPr algn="ctr"/>
                      <a:r>
                        <a:rPr lang="en-GB" dirty="0">
                          <a:latin typeface="Asap" panose="02000506040000020004" pitchFamily="2" charset="77"/>
                        </a:rPr>
                        <a:t>6,100</a:t>
                      </a:r>
                    </a:p>
                  </a:txBody>
                  <a:tcPr/>
                </a:tc>
                <a:tc>
                  <a:txBody>
                    <a:bodyPr/>
                    <a:lstStyle/>
                    <a:p>
                      <a:pPr algn="ctr"/>
                      <a:r>
                        <a:rPr lang="en-GB" dirty="0">
                          <a:latin typeface="Asap" panose="02000506040000020004" pitchFamily="2" charset="77"/>
                        </a:rPr>
                        <a:t>6,100</a:t>
                      </a:r>
                    </a:p>
                  </a:txBody>
                  <a:tcPr/>
                </a:tc>
                <a:extLst>
                  <a:ext uri="{0D108BD9-81ED-4DB2-BD59-A6C34878D82A}">
                    <a16:rowId xmlns:a16="http://schemas.microsoft.com/office/drawing/2014/main" val="10009"/>
                  </a:ext>
                </a:extLst>
              </a:tr>
              <a:tr h="348682">
                <a:tc>
                  <a:txBody>
                    <a:bodyPr/>
                    <a:lstStyle/>
                    <a:p>
                      <a:r>
                        <a:rPr lang="en-GB" dirty="0"/>
                        <a:t>Profit</a:t>
                      </a:r>
                      <a:r>
                        <a:rPr lang="en-GB" baseline="0" dirty="0"/>
                        <a:t> / Loss</a:t>
                      </a:r>
                      <a:endParaRPr lang="en-GB" dirty="0"/>
                    </a:p>
                  </a:txBody>
                  <a:tcPr>
                    <a:solidFill>
                      <a:schemeClr val="bg1">
                        <a:lumMod val="85000"/>
                      </a:schemeClr>
                    </a:solidFill>
                  </a:tcPr>
                </a:tc>
                <a:tc>
                  <a:txBody>
                    <a:bodyPr/>
                    <a:lstStyle/>
                    <a:p>
                      <a:pPr algn="ctr"/>
                      <a:r>
                        <a:rPr lang="en-GB" dirty="0">
                          <a:solidFill>
                            <a:srgbClr val="FF0000"/>
                          </a:solidFill>
                        </a:rPr>
                        <a:t>(19,968)</a:t>
                      </a:r>
                    </a:p>
                  </a:txBody>
                  <a:tcPr>
                    <a:solidFill>
                      <a:schemeClr val="bg1">
                        <a:lumMod val="85000"/>
                      </a:schemeClr>
                    </a:solidFill>
                  </a:tcPr>
                </a:tc>
                <a:tc>
                  <a:txBody>
                    <a:bodyPr/>
                    <a:lstStyle/>
                    <a:p>
                      <a:pPr algn="ctr"/>
                      <a:r>
                        <a:rPr lang="en-GB" dirty="0">
                          <a:solidFill>
                            <a:srgbClr val="FF0000"/>
                          </a:solidFill>
                        </a:rPr>
                        <a:t>(17,890)</a:t>
                      </a:r>
                    </a:p>
                  </a:txBody>
                  <a:tcPr>
                    <a:solidFill>
                      <a:schemeClr val="bg1">
                        <a:lumMod val="85000"/>
                      </a:schemeClr>
                    </a:solidFill>
                  </a:tcPr>
                </a:tc>
                <a:tc>
                  <a:txBody>
                    <a:bodyPr/>
                    <a:lstStyle/>
                    <a:p>
                      <a:pPr algn="ctr"/>
                      <a:r>
                        <a:rPr lang="en-GB" dirty="0">
                          <a:solidFill>
                            <a:schemeClr val="tx1"/>
                          </a:solidFill>
                        </a:rPr>
                        <a:t>2,078</a:t>
                      </a:r>
                    </a:p>
                  </a:txBody>
                  <a:tcPr>
                    <a:solidFill>
                      <a:schemeClr val="bg1">
                        <a:lumMod val="85000"/>
                      </a:schemeClr>
                    </a:solidFill>
                  </a:tcPr>
                </a:tc>
                <a:extLst>
                  <a:ext uri="{0D108BD9-81ED-4DB2-BD59-A6C34878D82A}">
                    <a16:rowId xmlns:a16="http://schemas.microsoft.com/office/drawing/2014/main" val="10010"/>
                  </a:ext>
                </a:extLst>
              </a:tr>
              <a:tr h="348682">
                <a:tc>
                  <a:txBody>
                    <a:bodyPr/>
                    <a:lstStyle/>
                    <a:p>
                      <a:endParaRPr lang="en-GB" dirty="0">
                        <a:latin typeface="Asap" panose="02000506040000020004" pitchFamily="2" charset="77"/>
                      </a:endParaRPr>
                    </a:p>
                  </a:txBody>
                  <a:tcPr>
                    <a:solidFill>
                      <a:schemeClr val="bg1"/>
                    </a:solidFill>
                  </a:tcPr>
                </a:tc>
                <a:tc>
                  <a:txBody>
                    <a:bodyPr/>
                    <a:lstStyle/>
                    <a:p>
                      <a:pPr algn="ctr"/>
                      <a:endParaRPr lang="en-GB" sz="1800" kern="1200" dirty="0">
                        <a:solidFill>
                          <a:schemeClr val="tx1"/>
                        </a:solidFill>
                        <a:latin typeface="Asap" panose="02000506040000020004" pitchFamily="2" charset="77"/>
                        <a:ea typeface="+mn-ea"/>
                        <a:cs typeface="+mn-cs"/>
                      </a:endParaRPr>
                    </a:p>
                  </a:txBody>
                  <a:tcPr>
                    <a:solidFill>
                      <a:schemeClr val="bg1"/>
                    </a:solidFill>
                  </a:tcPr>
                </a:tc>
                <a:tc>
                  <a:txBody>
                    <a:bodyPr/>
                    <a:lstStyle/>
                    <a:p>
                      <a:pPr algn="ctr"/>
                      <a:endParaRPr lang="en-GB" sz="1800" kern="1200" dirty="0">
                        <a:solidFill>
                          <a:schemeClr val="tx1"/>
                        </a:solidFill>
                        <a:latin typeface="Asap" panose="02000506040000020004" pitchFamily="2" charset="77"/>
                        <a:ea typeface="+mn-ea"/>
                        <a:cs typeface="+mn-cs"/>
                      </a:endParaRPr>
                    </a:p>
                  </a:txBody>
                  <a:tcPr>
                    <a:solidFill>
                      <a:schemeClr val="bg1"/>
                    </a:solidFill>
                  </a:tcPr>
                </a:tc>
                <a:tc>
                  <a:txBody>
                    <a:bodyPr/>
                    <a:lstStyle/>
                    <a:p>
                      <a:pPr algn="ctr"/>
                      <a:endParaRPr lang="en-GB" sz="1800" kern="1200" dirty="0">
                        <a:solidFill>
                          <a:schemeClr val="tx1"/>
                        </a:solidFill>
                        <a:latin typeface="Asap" panose="02000506040000020004" pitchFamily="2" charset="77"/>
                        <a:ea typeface="+mn-ea"/>
                        <a:cs typeface="+mn-cs"/>
                      </a:endParaRPr>
                    </a:p>
                  </a:txBody>
                  <a:tcPr>
                    <a:solidFill>
                      <a:schemeClr val="bg1"/>
                    </a:solidFill>
                  </a:tcPr>
                </a:tc>
                <a:extLst>
                  <a:ext uri="{0D108BD9-81ED-4DB2-BD59-A6C34878D82A}">
                    <a16:rowId xmlns:a16="http://schemas.microsoft.com/office/drawing/2014/main" val="10011"/>
                  </a:ext>
                </a:extLst>
              </a:tr>
              <a:tr h="348682">
                <a:tc>
                  <a:txBody>
                    <a:bodyPr/>
                    <a:lstStyle/>
                    <a:p>
                      <a:r>
                        <a:rPr lang="en-GB" i="1" dirty="0">
                          <a:latin typeface="Asap" panose="02000506040000020004" pitchFamily="2" charset="77"/>
                        </a:rPr>
                        <a:t>Shop </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208,947</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210,045</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1,098</a:t>
                      </a:r>
                    </a:p>
                  </a:txBody>
                  <a:tcPr>
                    <a:solidFill>
                      <a:schemeClr val="bg1"/>
                    </a:solidFill>
                  </a:tcPr>
                </a:tc>
                <a:extLst>
                  <a:ext uri="{0D108BD9-81ED-4DB2-BD59-A6C34878D82A}">
                    <a16:rowId xmlns:a16="http://schemas.microsoft.com/office/drawing/2014/main" val="10012"/>
                  </a:ext>
                </a:extLst>
              </a:tr>
              <a:tr h="348682">
                <a:tc>
                  <a:txBody>
                    <a:bodyPr/>
                    <a:lstStyle/>
                    <a:p>
                      <a:r>
                        <a:rPr lang="en-GB" i="1" dirty="0">
                          <a:latin typeface="Asap" panose="02000506040000020004" pitchFamily="2" charset="77"/>
                        </a:rPr>
                        <a:t>Cafe</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39,808</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52,997</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13,189</a:t>
                      </a:r>
                    </a:p>
                  </a:txBody>
                  <a:tcPr>
                    <a:solidFill>
                      <a:schemeClr val="bg1"/>
                    </a:solidFill>
                  </a:tcPr>
                </a:tc>
                <a:extLst>
                  <a:ext uri="{0D108BD9-81ED-4DB2-BD59-A6C34878D82A}">
                    <a16:rowId xmlns:a16="http://schemas.microsoft.com/office/drawing/2014/main" val="10013"/>
                  </a:ext>
                </a:extLst>
              </a:tr>
            </a:tbl>
          </a:graphicData>
        </a:graphic>
      </p:graphicFrame>
      <p:pic>
        <p:nvPicPr>
          <p:cNvPr id="5" name="Picture 4" descr="Screen Shot 2016-04-04 at 12.46.27.png">
            <a:extLst>
              <a:ext uri="{FF2B5EF4-FFF2-40B4-BE49-F238E27FC236}">
                <a16:creationId xmlns:a16="http://schemas.microsoft.com/office/drawing/2014/main" id="{4E3B1DBA-3C30-E34D-802F-8A8CDE5DD7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281" y="186321"/>
            <a:ext cx="2625047" cy="511009"/>
          </a:xfrm>
          <a:prstGeom prst="rect">
            <a:avLst/>
          </a:prstGeom>
        </p:spPr>
      </p:pic>
    </p:spTree>
    <p:extLst>
      <p:ext uri="{BB962C8B-B14F-4D97-AF65-F5344CB8AC3E}">
        <p14:creationId xmlns:p14="http://schemas.microsoft.com/office/powerpoint/2010/main" val="253324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762088182"/>
              </p:ext>
            </p:extLst>
          </p:nvPr>
        </p:nvGraphicFramePr>
        <p:xfrm>
          <a:off x="339047" y="1370700"/>
          <a:ext cx="8352928"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5FDB7C5A-FBE6-1E48-8779-4362FCCA7877}"/>
              </a:ext>
            </a:extLst>
          </p:cNvPr>
          <p:cNvSpPr txBox="1"/>
          <p:nvPr/>
        </p:nvSpPr>
        <p:spPr>
          <a:xfrm>
            <a:off x="339047" y="678094"/>
            <a:ext cx="8486454" cy="584775"/>
          </a:xfrm>
          <a:prstGeom prst="rect">
            <a:avLst/>
          </a:prstGeom>
          <a:noFill/>
        </p:spPr>
        <p:txBody>
          <a:bodyPr wrap="square" rtlCol="0">
            <a:spAutoFit/>
          </a:bodyPr>
          <a:lstStyle/>
          <a:p>
            <a:pPr algn="ctr"/>
            <a:r>
              <a:rPr lang="en-GB" sz="3200" b="1" dirty="0">
                <a:latin typeface="Asap" panose="02000506040000020004" pitchFamily="2" charset="77"/>
              </a:rPr>
              <a:t>Analysis of Overheads 2017v 2018 </a:t>
            </a:r>
          </a:p>
        </p:txBody>
      </p:sp>
      <p:pic>
        <p:nvPicPr>
          <p:cNvPr id="4" name="Picture 3" descr="Screen Shot 2016-04-04 at 12.46.27.png">
            <a:extLst>
              <a:ext uri="{FF2B5EF4-FFF2-40B4-BE49-F238E27FC236}">
                <a16:creationId xmlns:a16="http://schemas.microsoft.com/office/drawing/2014/main" id="{566901F1-5E59-3C41-9BA9-7D08E2F449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281" y="186321"/>
            <a:ext cx="2625047" cy="511009"/>
          </a:xfrm>
          <a:prstGeom prst="rect">
            <a:avLst/>
          </a:prstGeom>
        </p:spPr>
      </p:pic>
    </p:spTree>
    <p:extLst>
      <p:ext uri="{BB962C8B-B14F-4D97-AF65-F5344CB8AC3E}">
        <p14:creationId xmlns:p14="http://schemas.microsoft.com/office/powerpoint/2010/main" val="182017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443692480"/>
              </p:ext>
            </p:extLst>
          </p:nvPr>
        </p:nvGraphicFramePr>
        <p:xfrm>
          <a:off x="385281" y="764035"/>
          <a:ext cx="8455739" cy="596679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26F8C22E-B4F8-674A-A1F4-670FAC119F53}"/>
              </a:ext>
            </a:extLst>
          </p:cNvPr>
          <p:cNvSpPr txBox="1"/>
          <p:nvPr/>
        </p:nvSpPr>
        <p:spPr>
          <a:xfrm>
            <a:off x="3123344" y="179260"/>
            <a:ext cx="3256908" cy="584775"/>
          </a:xfrm>
          <a:prstGeom prst="rect">
            <a:avLst/>
          </a:prstGeom>
          <a:noFill/>
        </p:spPr>
        <p:txBody>
          <a:bodyPr wrap="square" rtlCol="0">
            <a:spAutoFit/>
          </a:bodyPr>
          <a:lstStyle/>
          <a:p>
            <a:pPr algn="ctr"/>
            <a:r>
              <a:rPr lang="en-GB" sz="3200" b="1" dirty="0">
                <a:latin typeface="Asap" panose="02000506040000020004" pitchFamily="2" charset="77"/>
              </a:rPr>
              <a:t>Shop Sales</a:t>
            </a:r>
          </a:p>
        </p:txBody>
      </p:sp>
      <p:pic>
        <p:nvPicPr>
          <p:cNvPr id="4" name="Picture 3" descr="Screen Shot 2016-04-04 at 12.46.27.png">
            <a:extLst>
              <a:ext uri="{FF2B5EF4-FFF2-40B4-BE49-F238E27FC236}">
                <a16:creationId xmlns:a16="http://schemas.microsoft.com/office/drawing/2014/main" id="{70E188DA-3BFA-0A4D-B56A-5657DA256B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281" y="216142"/>
            <a:ext cx="2625047" cy="511009"/>
          </a:xfrm>
          <a:prstGeom prst="rect">
            <a:avLst/>
          </a:prstGeom>
        </p:spPr>
      </p:pic>
    </p:spTree>
    <p:extLst>
      <p:ext uri="{BB962C8B-B14F-4D97-AF65-F5344CB8AC3E}">
        <p14:creationId xmlns:p14="http://schemas.microsoft.com/office/powerpoint/2010/main" val="1725839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060996136"/>
              </p:ext>
            </p:extLst>
          </p:nvPr>
        </p:nvGraphicFramePr>
        <p:xfrm>
          <a:off x="405811" y="780836"/>
          <a:ext cx="8496944" cy="587807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1617F4F9-0317-5A4A-85FA-F28B4CDA97A7}"/>
              </a:ext>
            </a:extLst>
          </p:cNvPr>
          <p:cNvSpPr txBox="1"/>
          <p:nvPr/>
        </p:nvSpPr>
        <p:spPr>
          <a:xfrm>
            <a:off x="3462391" y="256854"/>
            <a:ext cx="2321960" cy="584775"/>
          </a:xfrm>
          <a:prstGeom prst="rect">
            <a:avLst/>
          </a:prstGeom>
          <a:noFill/>
        </p:spPr>
        <p:txBody>
          <a:bodyPr wrap="square" rtlCol="0">
            <a:spAutoFit/>
          </a:bodyPr>
          <a:lstStyle/>
          <a:p>
            <a:pPr algn="ctr"/>
            <a:r>
              <a:rPr lang="en-GB" sz="3200" b="1" dirty="0"/>
              <a:t>Cafe Sales </a:t>
            </a:r>
          </a:p>
        </p:txBody>
      </p:sp>
      <p:pic>
        <p:nvPicPr>
          <p:cNvPr id="4" name="Picture 3" descr="Screen Shot 2016-04-04 at 12.46.27.png">
            <a:extLst>
              <a:ext uri="{FF2B5EF4-FFF2-40B4-BE49-F238E27FC236}">
                <a16:creationId xmlns:a16="http://schemas.microsoft.com/office/drawing/2014/main" id="{23620F33-E947-4E43-83DB-557D624B4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811" y="256854"/>
            <a:ext cx="2625047" cy="511009"/>
          </a:xfrm>
          <a:prstGeom prst="rect">
            <a:avLst/>
          </a:prstGeom>
        </p:spPr>
      </p:pic>
    </p:spTree>
    <p:extLst>
      <p:ext uri="{BB962C8B-B14F-4D97-AF65-F5344CB8AC3E}">
        <p14:creationId xmlns:p14="http://schemas.microsoft.com/office/powerpoint/2010/main" val="325258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1340768"/>
            <a:ext cx="8765636" cy="3375070"/>
          </a:xfrm>
          <a:prstGeom prst="rect">
            <a:avLst/>
          </a:prstGeom>
          <a:noFill/>
          <a:ln w="9525">
            <a:noFill/>
            <a:miter lim="800000"/>
            <a:headEnd/>
            <a:tailEnd/>
          </a:ln>
          <a:effectLst/>
        </p:spPr>
      </p:pic>
      <p:pic>
        <p:nvPicPr>
          <p:cNvPr id="3" name="Picture 2" descr="Screen Shot 2016-04-04 at 12.46.27.png">
            <a:extLst>
              <a:ext uri="{FF2B5EF4-FFF2-40B4-BE49-F238E27FC236}">
                <a16:creationId xmlns:a16="http://schemas.microsoft.com/office/drawing/2014/main" id="{4619124F-A320-F040-AAB2-E297342BA1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281" y="298335"/>
            <a:ext cx="3534165" cy="687984"/>
          </a:xfrm>
          <a:prstGeom prst="rect">
            <a:avLst/>
          </a:prstGeom>
        </p:spPr>
      </p:pic>
    </p:spTree>
    <p:extLst>
      <p:ext uri="{BB962C8B-B14F-4D97-AF65-F5344CB8AC3E}">
        <p14:creationId xmlns:p14="http://schemas.microsoft.com/office/powerpoint/2010/main" val="1290803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39E1-82C4-3647-ABB4-F9252FF52EC2}"/>
              </a:ext>
            </a:extLst>
          </p:cNvPr>
          <p:cNvSpPr>
            <a:spLocks noGrp="1"/>
          </p:cNvSpPr>
          <p:nvPr>
            <p:ph type="title"/>
          </p:nvPr>
        </p:nvSpPr>
        <p:spPr>
          <a:xfrm>
            <a:off x="457200" y="1004103"/>
            <a:ext cx="8229600" cy="1143000"/>
          </a:xfrm>
        </p:spPr>
        <p:txBody>
          <a:bodyPr>
            <a:normAutofit/>
          </a:bodyPr>
          <a:lstStyle/>
          <a:p>
            <a:r>
              <a:rPr lang="en-US" sz="4000" b="1" dirty="0">
                <a:latin typeface="Asap" panose="02000506040000020004" pitchFamily="2" charset="77"/>
              </a:rPr>
              <a:t>Treasurers Report</a:t>
            </a:r>
          </a:p>
        </p:txBody>
      </p:sp>
      <p:sp>
        <p:nvSpPr>
          <p:cNvPr id="3" name="Content Placeholder 2">
            <a:extLst>
              <a:ext uri="{FF2B5EF4-FFF2-40B4-BE49-F238E27FC236}">
                <a16:creationId xmlns:a16="http://schemas.microsoft.com/office/drawing/2014/main" id="{8B8DCF34-3D37-E343-B448-533F89432CC4}"/>
              </a:ext>
            </a:extLst>
          </p:cNvPr>
          <p:cNvSpPr>
            <a:spLocks noGrp="1"/>
          </p:cNvSpPr>
          <p:nvPr>
            <p:ph idx="1"/>
          </p:nvPr>
        </p:nvSpPr>
        <p:spPr>
          <a:xfrm>
            <a:off x="457200" y="2558265"/>
            <a:ext cx="8229600" cy="3567898"/>
          </a:xfrm>
        </p:spPr>
        <p:txBody>
          <a:bodyPr>
            <a:normAutofit/>
          </a:bodyPr>
          <a:lstStyle/>
          <a:p>
            <a:pPr marL="0" indent="0" algn="ctr">
              <a:buNone/>
            </a:pPr>
            <a:r>
              <a:rPr lang="en-US" sz="4000" b="1" dirty="0">
                <a:latin typeface="Asap" panose="02000506040000020004" pitchFamily="2" charset="77"/>
              </a:rPr>
              <a:t>Targets for 2018 / 2019 </a:t>
            </a:r>
          </a:p>
          <a:p>
            <a:pPr marL="0" indent="0" algn="ctr">
              <a:buNone/>
            </a:pPr>
            <a:r>
              <a:rPr lang="en-US" sz="4000" b="1" dirty="0">
                <a:latin typeface="Asap" panose="02000506040000020004" pitchFamily="2" charset="77"/>
              </a:rPr>
              <a:t>&amp;</a:t>
            </a:r>
          </a:p>
          <a:p>
            <a:pPr marL="0" indent="0" algn="ctr">
              <a:buNone/>
            </a:pPr>
            <a:r>
              <a:rPr lang="en-US" sz="4000" b="1" dirty="0">
                <a:latin typeface="Asap" panose="02000506040000020004" pitchFamily="2" charset="77"/>
              </a:rPr>
              <a:t>Performance since 30</a:t>
            </a:r>
            <a:r>
              <a:rPr lang="en-US" sz="4000" b="1" baseline="30000" dirty="0">
                <a:latin typeface="Asap" panose="02000506040000020004" pitchFamily="2" charset="77"/>
              </a:rPr>
              <a:t>th</a:t>
            </a:r>
            <a:r>
              <a:rPr lang="en-US" sz="4000" b="1" dirty="0">
                <a:latin typeface="Asap" panose="02000506040000020004" pitchFamily="2" charset="77"/>
              </a:rPr>
              <a:t> September 2018</a:t>
            </a:r>
          </a:p>
        </p:txBody>
      </p:sp>
      <p:pic>
        <p:nvPicPr>
          <p:cNvPr id="4" name="Picture 3" descr="Screen Shot 2016-04-04 at 12.46.27.png">
            <a:extLst>
              <a:ext uri="{FF2B5EF4-FFF2-40B4-BE49-F238E27FC236}">
                <a16:creationId xmlns:a16="http://schemas.microsoft.com/office/drawing/2014/main" id="{C729ADA6-405D-A74A-A7FB-E00995E9C6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281" y="298335"/>
            <a:ext cx="3534165" cy="687984"/>
          </a:xfrm>
          <a:prstGeom prst="rect">
            <a:avLst/>
          </a:prstGeom>
        </p:spPr>
      </p:pic>
    </p:spTree>
    <p:extLst>
      <p:ext uri="{BB962C8B-B14F-4D97-AF65-F5344CB8AC3E}">
        <p14:creationId xmlns:p14="http://schemas.microsoft.com/office/powerpoint/2010/main" val="3609327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8368"/>
            <a:ext cx="8229600" cy="631673"/>
          </a:xfrm>
        </p:spPr>
        <p:txBody>
          <a:bodyPr>
            <a:normAutofit/>
          </a:bodyPr>
          <a:lstStyle/>
          <a:p>
            <a:r>
              <a:rPr lang="en-GB" sz="3200" b="1" dirty="0">
                <a:latin typeface="Asap" panose="02000506040000020004" pitchFamily="2" charset="77"/>
              </a:rPr>
              <a:t>Comparison of 2018 Actual  v 2019 Target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567035"/>
              </p:ext>
            </p:extLst>
          </p:nvPr>
        </p:nvGraphicFramePr>
        <p:xfrm>
          <a:off x="539552" y="1320042"/>
          <a:ext cx="8147248" cy="5438368"/>
        </p:xfrm>
        <a:graphic>
          <a:graphicData uri="http://schemas.openxmlformats.org/drawingml/2006/table">
            <a:tbl>
              <a:tblPr firstRow="1">
                <a:tableStyleId>{3B4B98B0-60AC-42C2-AFA5-B58CD77FA1E5}</a:tableStyleId>
              </a:tblPr>
              <a:tblGrid>
                <a:gridCol w="2067851">
                  <a:extLst>
                    <a:ext uri="{9D8B030D-6E8A-4147-A177-3AD203B41FA5}">
                      <a16:colId xmlns:a16="http://schemas.microsoft.com/office/drawing/2014/main" val="20000"/>
                    </a:ext>
                  </a:extLst>
                </a:gridCol>
                <a:gridCol w="2067851">
                  <a:extLst>
                    <a:ext uri="{9D8B030D-6E8A-4147-A177-3AD203B41FA5}">
                      <a16:colId xmlns:a16="http://schemas.microsoft.com/office/drawing/2014/main" val="20001"/>
                    </a:ext>
                  </a:extLst>
                </a:gridCol>
                <a:gridCol w="2005773">
                  <a:extLst>
                    <a:ext uri="{9D8B030D-6E8A-4147-A177-3AD203B41FA5}">
                      <a16:colId xmlns:a16="http://schemas.microsoft.com/office/drawing/2014/main" val="20002"/>
                    </a:ext>
                  </a:extLst>
                </a:gridCol>
                <a:gridCol w="2005773">
                  <a:extLst>
                    <a:ext uri="{9D8B030D-6E8A-4147-A177-3AD203B41FA5}">
                      <a16:colId xmlns:a16="http://schemas.microsoft.com/office/drawing/2014/main" val="20003"/>
                    </a:ext>
                  </a:extLst>
                </a:gridCol>
              </a:tblGrid>
              <a:tr h="345049">
                <a:tc>
                  <a:txBody>
                    <a:bodyPr/>
                    <a:lstStyle/>
                    <a:p>
                      <a:endParaRPr lang="en-GB" dirty="0"/>
                    </a:p>
                  </a:txBody>
                  <a:tcPr/>
                </a:tc>
                <a:tc>
                  <a:txBody>
                    <a:bodyPr/>
                    <a:lstStyle/>
                    <a:p>
                      <a:pPr algn="ctr"/>
                      <a:r>
                        <a:rPr lang="en-GB" dirty="0">
                          <a:latin typeface="Asap" panose="02000506040000020004" pitchFamily="2" charset="77"/>
                        </a:rPr>
                        <a:t>Year Ending 30.09.18</a:t>
                      </a:r>
                    </a:p>
                  </a:txBody>
                  <a:tcPr/>
                </a:tc>
                <a:tc>
                  <a:txBody>
                    <a:bodyPr/>
                    <a:lstStyle/>
                    <a:p>
                      <a:pPr algn="ctr"/>
                      <a:r>
                        <a:rPr lang="en-GB" dirty="0">
                          <a:latin typeface="Asap" panose="02000506040000020004" pitchFamily="2" charset="77"/>
                        </a:rPr>
                        <a:t>Year Ending 30.09.19</a:t>
                      </a:r>
                    </a:p>
                  </a:txBody>
                  <a:tcPr/>
                </a:tc>
                <a:tc>
                  <a:txBody>
                    <a:bodyPr/>
                    <a:lstStyle/>
                    <a:p>
                      <a:pPr algn="ctr"/>
                      <a:r>
                        <a:rPr lang="en-GB" dirty="0">
                          <a:latin typeface="Asap" panose="02000506040000020004" pitchFamily="2" charset="77"/>
                        </a:rPr>
                        <a:t>Variance</a:t>
                      </a:r>
                    </a:p>
                  </a:txBody>
                  <a:tcPr/>
                </a:tc>
                <a:extLst>
                  <a:ext uri="{0D108BD9-81ED-4DB2-BD59-A6C34878D82A}">
                    <a16:rowId xmlns:a16="http://schemas.microsoft.com/office/drawing/2014/main" val="10000"/>
                  </a:ext>
                </a:extLst>
              </a:tr>
              <a:tr h="345049">
                <a:tc>
                  <a:txBody>
                    <a:bodyPr/>
                    <a:lstStyle/>
                    <a:p>
                      <a:r>
                        <a:rPr lang="en-GB" dirty="0">
                          <a:latin typeface="Asap" panose="02000506040000020004" pitchFamily="2" charset="77"/>
                        </a:rPr>
                        <a:t>Turnover</a:t>
                      </a:r>
                    </a:p>
                  </a:txBody>
                  <a:tcPr/>
                </a:tc>
                <a:tc>
                  <a:txBody>
                    <a:bodyPr/>
                    <a:lstStyle/>
                    <a:p>
                      <a:pPr algn="ctr"/>
                      <a:r>
                        <a:rPr lang="en-GB" dirty="0">
                          <a:latin typeface="Asap" panose="02000506040000020004" pitchFamily="2" charset="77"/>
                        </a:rPr>
                        <a:t>263,042</a:t>
                      </a:r>
                    </a:p>
                  </a:txBody>
                  <a:tcPr/>
                </a:tc>
                <a:tc>
                  <a:txBody>
                    <a:bodyPr/>
                    <a:lstStyle/>
                    <a:p>
                      <a:pPr algn="ctr"/>
                      <a:r>
                        <a:rPr lang="en-GB" dirty="0">
                          <a:latin typeface="Asap" panose="02000506040000020004" pitchFamily="2" charset="77"/>
                        </a:rPr>
                        <a:t>276,197</a:t>
                      </a:r>
                    </a:p>
                  </a:txBody>
                  <a:tcPr/>
                </a:tc>
                <a:tc>
                  <a:txBody>
                    <a:bodyPr/>
                    <a:lstStyle/>
                    <a:p>
                      <a:pPr algn="ctr"/>
                      <a:r>
                        <a:rPr lang="en-GB" dirty="0">
                          <a:latin typeface="Asap" panose="02000506040000020004" pitchFamily="2" charset="77"/>
                        </a:rPr>
                        <a:t>13,155</a:t>
                      </a:r>
                    </a:p>
                  </a:txBody>
                  <a:tcPr/>
                </a:tc>
                <a:extLst>
                  <a:ext uri="{0D108BD9-81ED-4DB2-BD59-A6C34878D82A}">
                    <a16:rowId xmlns:a16="http://schemas.microsoft.com/office/drawing/2014/main" val="10001"/>
                  </a:ext>
                </a:extLst>
              </a:tr>
              <a:tr h="345049">
                <a:tc>
                  <a:txBody>
                    <a:bodyPr/>
                    <a:lstStyle/>
                    <a:p>
                      <a:r>
                        <a:rPr lang="en-GB" dirty="0">
                          <a:latin typeface="Asap" panose="02000506040000020004" pitchFamily="2" charset="77"/>
                        </a:rPr>
                        <a:t>Gross Profit</a:t>
                      </a:r>
                    </a:p>
                  </a:txBody>
                  <a:tcPr/>
                </a:tc>
                <a:tc>
                  <a:txBody>
                    <a:bodyPr/>
                    <a:lstStyle/>
                    <a:p>
                      <a:pPr algn="ctr"/>
                      <a:r>
                        <a:rPr lang="en-GB" dirty="0">
                          <a:latin typeface="Asap" panose="02000506040000020004" pitchFamily="2" charset="77"/>
                        </a:rPr>
                        <a:t>79,184</a:t>
                      </a:r>
                    </a:p>
                  </a:txBody>
                  <a:tcPr/>
                </a:tc>
                <a:tc>
                  <a:txBody>
                    <a:bodyPr/>
                    <a:lstStyle/>
                    <a:p>
                      <a:pPr algn="ctr"/>
                      <a:r>
                        <a:rPr lang="en-GB" dirty="0">
                          <a:latin typeface="Asap" panose="02000506040000020004" pitchFamily="2" charset="77"/>
                        </a:rPr>
                        <a:t>84,063</a:t>
                      </a:r>
                    </a:p>
                  </a:txBody>
                  <a:tcPr/>
                </a:tc>
                <a:tc>
                  <a:txBody>
                    <a:bodyPr/>
                    <a:lstStyle/>
                    <a:p>
                      <a:pPr algn="ctr"/>
                      <a:r>
                        <a:rPr lang="en-GB" dirty="0">
                          <a:latin typeface="Asap" panose="02000506040000020004" pitchFamily="2" charset="77"/>
                        </a:rPr>
                        <a:t>4,879</a:t>
                      </a:r>
                    </a:p>
                  </a:txBody>
                  <a:tcPr/>
                </a:tc>
                <a:extLst>
                  <a:ext uri="{0D108BD9-81ED-4DB2-BD59-A6C34878D82A}">
                    <a16:rowId xmlns:a16="http://schemas.microsoft.com/office/drawing/2014/main" val="10002"/>
                  </a:ext>
                </a:extLst>
              </a:tr>
              <a:tr h="345049">
                <a:tc>
                  <a:txBody>
                    <a:bodyPr/>
                    <a:lstStyle/>
                    <a:p>
                      <a:r>
                        <a:rPr lang="en-GB" dirty="0">
                          <a:solidFill>
                            <a:schemeClr val="tx1"/>
                          </a:solidFill>
                          <a:latin typeface="Asap" panose="02000506040000020004" pitchFamily="2" charset="77"/>
                        </a:rPr>
                        <a:t>%</a:t>
                      </a:r>
                    </a:p>
                  </a:txBody>
                  <a:tcPr/>
                </a:tc>
                <a:tc>
                  <a:txBody>
                    <a:bodyPr/>
                    <a:lstStyle/>
                    <a:p>
                      <a:pPr algn="ctr"/>
                      <a:r>
                        <a:rPr lang="en-GB" dirty="0">
                          <a:solidFill>
                            <a:schemeClr val="tx1"/>
                          </a:solidFill>
                          <a:latin typeface="Asap" panose="02000506040000020004" pitchFamily="2" charset="77"/>
                        </a:rPr>
                        <a:t>30.1</a:t>
                      </a:r>
                    </a:p>
                  </a:txBody>
                  <a:tcPr/>
                </a:tc>
                <a:tc>
                  <a:txBody>
                    <a:bodyPr/>
                    <a:lstStyle/>
                    <a:p>
                      <a:pPr algn="ctr"/>
                      <a:r>
                        <a:rPr lang="en-GB" dirty="0">
                          <a:solidFill>
                            <a:schemeClr val="tx1"/>
                          </a:solidFill>
                          <a:latin typeface="Asap" panose="02000506040000020004" pitchFamily="2" charset="77"/>
                        </a:rPr>
                        <a:t>30.4</a:t>
                      </a:r>
                    </a:p>
                  </a:txBody>
                  <a:tcPr/>
                </a:tc>
                <a:tc>
                  <a:txBody>
                    <a:bodyPr/>
                    <a:lstStyle/>
                    <a:p>
                      <a:pPr algn="ctr"/>
                      <a:r>
                        <a:rPr lang="en-GB" dirty="0">
                          <a:solidFill>
                            <a:schemeClr val="tx1"/>
                          </a:solidFill>
                          <a:latin typeface="Asap" panose="02000506040000020004" pitchFamily="2" charset="77"/>
                        </a:rPr>
                        <a:t>0.4</a:t>
                      </a:r>
                    </a:p>
                  </a:txBody>
                  <a:tcPr/>
                </a:tc>
                <a:extLst>
                  <a:ext uri="{0D108BD9-81ED-4DB2-BD59-A6C34878D82A}">
                    <a16:rowId xmlns:a16="http://schemas.microsoft.com/office/drawing/2014/main" val="10003"/>
                  </a:ext>
                </a:extLst>
              </a:tr>
              <a:tr h="345049">
                <a:tc>
                  <a:txBody>
                    <a:bodyPr/>
                    <a:lstStyle/>
                    <a:p>
                      <a:r>
                        <a:rPr lang="en-GB" dirty="0">
                          <a:latin typeface="Asap" panose="02000506040000020004" pitchFamily="2" charset="77"/>
                        </a:rPr>
                        <a:t>Overheads</a:t>
                      </a:r>
                    </a:p>
                  </a:txBody>
                  <a:tcPr/>
                </a:tc>
                <a:tc>
                  <a:txBody>
                    <a:bodyPr/>
                    <a:lstStyle/>
                    <a:p>
                      <a:pPr algn="ctr"/>
                      <a:r>
                        <a:rPr lang="en-GB" dirty="0">
                          <a:latin typeface="Asap" panose="02000506040000020004" pitchFamily="2" charset="77"/>
                        </a:rPr>
                        <a:t>(79,491)</a:t>
                      </a:r>
                    </a:p>
                  </a:txBody>
                  <a:tcPr/>
                </a:tc>
                <a:tc>
                  <a:txBody>
                    <a:bodyPr/>
                    <a:lstStyle/>
                    <a:p>
                      <a:pPr algn="ctr"/>
                      <a:r>
                        <a:rPr lang="en-GB" dirty="0">
                          <a:latin typeface="Asap" panose="02000506040000020004" pitchFamily="2" charset="77"/>
                        </a:rPr>
                        <a:t>(83,100)</a:t>
                      </a:r>
                    </a:p>
                  </a:txBody>
                  <a:tcPr/>
                </a:tc>
                <a:tc>
                  <a:txBody>
                    <a:bodyPr/>
                    <a:lstStyle/>
                    <a:p>
                      <a:pPr algn="ctr"/>
                      <a:r>
                        <a:rPr lang="en-GB" dirty="0">
                          <a:latin typeface="Asap" panose="02000506040000020004" pitchFamily="2" charset="77"/>
                        </a:rPr>
                        <a:t>3,609</a:t>
                      </a:r>
                    </a:p>
                  </a:txBody>
                  <a:tcPr/>
                </a:tc>
                <a:extLst>
                  <a:ext uri="{0D108BD9-81ED-4DB2-BD59-A6C34878D82A}">
                    <a16:rowId xmlns:a16="http://schemas.microsoft.com/office/drawing/2014/main" val="10004"/>
                  </a:ext>
                </a:extLst>
              </a:tr>
              <a:tr h="345049">
                <a:tc>
                  <a:txBody>
                    <a:bodyPr/>
                    <a:lstStyle/>
                    <a:p>
                      <a:pPr marL="0" algn="l" defTabSz="914400" rtl="0" eaLnBrk="1" latinLnBrk="0" hangingPunct="1"/>
                      <a:r>
                        <a:rPr lang="en-GB" sz="1800" kern="1200" dirty="0">
                          <a:solidFill>
                            <a:schemeClr val="tx1"/>
                          </a:solidFill>
                          <a:latin typeface="Asap" panose="02000506040000020004" pitchFamily="2" charset="77"/>
                          <a:ea typeface="+mn-ea"/>
                          <a:cs typeface="+mn-cs"/>
                        </a:rPr>
                        <a:t>Profit / Loss</a:t>
                      </a:r>
                    </a:p>
                  </a:txBody>
                  <a:tcPr>
                    <a:solidFill>
                      <a:schemeClr val="bg1">
                        <a:lumMod val="85000"/>
                      </a:schemeClr>
                    </a:solidFill>
                  </a:tcPr>
                </a:tc>
                <a:tc>
                  <a:txBody>
                    <a:bodyPr/>
                    <a:lstStyle/>
                    <a:p>
                      <a:pPr marL="0" algn="ctr" defTabSz="914400" rtl="0" eaLnBrk="1" latinLnBrk="0" hangingPunct="1"/>
                      <a:r>
                        <a:rPr lang="en-GB" sz="1800" kern="1200" dirty="0">
                          <a:solidFill>
                            <a:srgbClr val="FF0000"/>
                          </a:solidFill>
                          <a:latin typeface="Asap" panose="02000506040000020004" pitchFamily="2" charset="77"/>
                          <a:ea typeface="+mn-ea"/>
                          <a:cs typeface="+mn-cs"/>
                        </a:rPr>
                        <a:t>(307)</a:t>
                      </a:r>
                    </a:p>
                  </a:txBody>
                  <a:tcPr>
                    <a:solidFill>
                      <a:schemeClr val="bg1">
                        <a:lumMod val="85000"/>
                      </a:schemeClr>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963</a:t>
                      </a:r>
                    </a:p>
                  </a:txBody>
                  <a:tcPr>
                    <a:solidFill>
                      <a:schemeClr val="bg1">
                        <a:lumMod val="85000"/>
                      </a:schemeClr>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1,270</a:t>
                      </a:r>
                    </a:p>
                  </a:txBody>
                  <a:tcPr>
                    <a:solidFill>
                      <a:schemeClr val="bg1">
                        <a:lumMod val="85000"/>
                      </a:schemeClr>
                    </a:solidFill>
                  </a:tcPr>
                </a:tc>
                <a:extLst>
                  <a:ext uri="{0D108BD9-81ED-4DB2-BD59-A6C34878D82A}">
                    <a16:rowId xmlns:a16="http://schemas.microsoft.com/office/drawing/2014/main" val="10005"/>
                  </a:ext>
                </a:extLst>
              </a:tr>
              <a:tr h="345049">
                <a:tc>
                  <a:txBody>
                    <a:bodyPr/>
                    <a:lstStyle/>
                    <a:p>
                      <a:r>
                        <a:rPr lang="en-GB" dirty="0">
                          <a:latin typeface="Asap" panose="02000506040000020004" pitchFamily="2" charset="77"/>
                        </a:rPr>
                        <a:t>Depreciation</a:t>
                      </a:r>
                    </a:p>
                  </a:txBody>
                  <a:tcPr/>
                </a:tc>
                <a:tc>
                  <a:txBody>
                    <a:bodyPr/>
                    <a:lstStyle/>
                    <a:p>
                      <a:pPr algn="ctr"/>
                      <a:r>
                        <a:rPr lang="en-GB" dirty="0">
                          <a:latin typeface="Asap" panose="02000506040000020004" pitchFamily="2" charset="77"/>
                        </a:rPr>
                        <a:t>(25,443)</a:t>
                      </a:r>
                    </a:p>
                  </a:txBody>
                  <a:tcPr/>
                </a:tc>
                <a:tc>
                  <a:txBody>
                    <a:bodyPr/>
                    <a:lstStyle/>
                    <a:p>
                      <a:pPr algn="ctr"/>
                      <a:r>
                        <a:rPr lang="en-GB" dirty="0">
                          <a:latin typeface="Asap" panose="02000506040000020004" pitchFamily="2" charset="77"/>
                        </a:rPr>
                        <a:t>(21,252)</a:t>
                      </a:r>
                    </a:p>
                  </a:txBody>
                  <a:tcPr/>
                </a:tc>
                <a:tc>
                  <a:txBody>
                    <a:bodyPr/>
                    <a:lstStyle/>
                    <a:p>
                      <a:pPr algn="ctr"/>
                      <a:r>
                        <a:rPr lang="en-GB" dirty="0">
                          <a:latin typeface="Asap" panose="02000506040000020004" pitchFamily="2" charset="77"/>
                        </a:rPr>
                        <a:t>4,191</a:t>
                      </a:r>
                    </a:p>
                  </a:txBody>
                  <a:tcPr/>
                </a:tc>
                <a:extLst>
                  <a:ext uri="{0D108BD9-81ED-4DB2-BD59-A6C34878D82A}">
                    <a16:rowId xmlns:a16="http://schemas.microsoft.com/office/drawing/2014/main" val="10006"/>
                  </a:ext>
                </a:extLst>
              </a:tr>
              <a:tr h="345049">
                <a:tc>
                  <a:txBody>
                    <a:bodyPr/>
                    <a:lstStyle/>
                    <a:p>
                      <a:r>
                        <a:rPr lang="en-GB" dirty="0">
                          <a:latin typeface="Asap" panose="02000506040000020004" pitchFamily="2" charset="77"/>
                        </a:rPr>
                        <a:t>Capital Grant</a:t>
                      </a:r>
                    </a:p>
                  </a:txBody>
                  <a:tcPr/>
                </a:tc>
                <a:tc>
                  <a:txBody>
                    <a:bodyPr/>
                    <a:lstStyle/>
                    <a:p>
                      <a:pPr algn="ctr"/>
                      <a:r>
                        <a:rPr lang="en-GB" dirty="0">
                          <a:latin typeface="Asap" panose="02000506040000020004" pitchFamily="2" charset="77"/>
                        </a:rPr>
                        <a:t>1,760</a:t>
                      </a:r>
                    </a:p>
                  </a:txBody>
                  <a:tcPr/>
                </a:tc>
                <a:tc>
                  <a:txBody>
                    <a:bodyPr/>
                    <a:lstStyle/>
                    <a:p>
                      <a:pPr algn="ctr"/>
                      <a:r>
                        <a:rPr lang="en-GB" dirty="0">
                          <a:latin typeface="Asap" panose="02000506040000020004" pitchFamily="2" charset="77"/>
                        </a:rPr>
                        <a:t>1,752</a:t>
                      </a:r>
                    </a:p>
                  </a:txBody>
                  <a:tcPr/>
                </a:tc>
                <a:tc>
                  <a:txBody>
                    <a:bodyPr/>
                    <a:lstStyle/>
                    <a:p>
                      <a:pPr algn="ctr"/>
                      <a:r>
                        <a:rPr lang="en-GB" dirty="0">
                          <a:solidFill>
                            <a:srgbClr val="FF0000"/>
                          </a:solidFill>
                          <a:latin typeface="Asap" panose="02000506040000020004" pitchFamily="2" charset="77"/>
                        </a:rPr>
                        <a:t>(8)</a:t>
                      </a:r>
                    </a:p>
                  </a:txBody>
                  <a:tcPr/>
                </a:tc>
                <a:extLst>
                  <a:ext uri="{0D108BD9-81ED-4DB2-BD59-A6C34878D82A}">
                    <a16:rowId xmlns:a16="http://schemas.microsoft.com/office/drawing/2014/main" val="10007"/>
                  </a:ext>
                </a:extLst>
              </a:tr>
              <a:tr h="345049">
                <a:tc>
                  <a:txBody>
                    <a:bodyPr/>
                    <a:lstStyle/>
                    <a:p>
                      <a:r>
                        <a:rPr lang="en-GB" dirty="0">
                          <a:latin typeface="Asap" panose="02000506040000020004" pitchFamily="2" charset="77"/>
                        </a:rPr>
                        <a:t>Lightening Strike</a:t>
                      </a:r>
                    </a:p>
                  </a:txBody>
                  <a:tcPr/>
                </a:tc>
                <a:tc>
                  <a:txBody>
                    <a:bodyPr/>
                    <a:lstStyle/>
                    <a:p>
                      <a:pPr algn="ctr"/>
                      <a:endParaRPr lang="en-GB" dirty="0">
                        <a:latin typeface="Asap" panose="02000506040000020004" pitchFamily="2" charset="77"/>
                      </a:endParaRPr>
                    </a:p>
                  </a:txBody>
                  <a:tcPr/>
                </a:tc>
                <a:tc>
                  <a:txBody>
                    <a:bodyPr/>
                    <a:lstStyle/>
                    <a:p>
                      <a:pPr algn="ctr"/>
                      <a:endParaRPr lang="en-GB" dirty="0">
                        <a:latin typeface="Asap" panose="02000506040000020004" pitchFamily="2" charset="77"/>
                      </a:endParaRPr>
                    </a:p>
                  </a:txBody>
                  <a:tcPr/>
                </a:tc>
                <a:tc>
                  <a:txBody>
                    <a:bodyPr/>
                    <a:lstStyle/>
                    <a:p>
                      <a:pPr algn="ctr"/>
                      <a:endParaRPr lang="en-GB" dirty="0">
                        <a:latin typeface="Asap" panose="02000506040000020004" pitchFamily="2" charset="77"/>
                      </a:endParaRPr>
                    </a:p>
                  </a:txBody>
                  <a:tcPr/>
                </a:tc>
                <a:extLst>
                  <a:ext uri="{0D108BD9-81ED-4DB2-BD59-A6C34878D82A}">
                    <a16:rowId xmlns:a16="http://schemas.microsoft.com/office/drawing/2014/main" val="10008"/>
                  </a:ext>
                </a:extLst>
              </a:tr>
              <a:tr h="409168">
                <a:tc>
                  <a:txBody>
                    <a:bodyPr/>
                    <a:lstStyle/>
                    <a:p>
                      <a:r>
                        <a:rPr lang="en-GB" dirty="0">
                          <a:latin typeface="Asap" panose="02000506040000020004" pitchFamily="2" charset="77"/>
                        </a:rPr>
                        <a:t>Donations</a:t>
                      </a:r>
                    </a:p>
                  </a:txBody>
                  <a:tcPr/>
                </a:tc>
                <a:tc>
                  <a:txBody>
                    <a:bodyPr/>
                    <a:lstStyle/>
                    <a:p>
                      <a:pPr algn="ctr"/>
                      <a:r>
                        <a:rPr lang="en-GB" dirty="0">
                          <a:latin typeface="Asap" panose="02000506040000020004" pitchFamily="2" charset="77"/>
                        </a:rPr>
                        <a:t>6,100</a:t>
                      </a:r>
                    </a:p>
                  </a:txBody>
                  <a:tcPr/>
                </a:tc>
                <a:tc>
                  <a:txBody>
                    <a:bodyPr/>
                    <a:lstStyle/>
                    <a:p>
                      <a:pPr algn="ctr"/>
                      <a:endParaRPr lang="en-GB" dirty="0">
                        <a:latin typeface="Asap" panose="02000506040000020004" pitchFamily="2" charset="77"/>
                      </a:endParaRPr>
                    </a:p>
                  </a:txBody>
                  <a:tcPr/>
                </a:tc>
                <a:tc>
                  <a:txBody>
                    <a:bodyPr/>
                    <a:lstStyle/>
                    <a:p>
                      <a:pPr algn="ctr"/>
                      <a:r>
                        <a:rPr lang="en-GB" dirty="0">
                          <a:solidFill>
                            <a:srgbClr val="FF0000"/>
                          </a:solidFill>
                          <a:latin typeface="Asap" panose="02000506040000020004" pitchFamily="2" charset="77"/>
                        </a:rPr>
                        <a:t>(6,100)</a:t>
                      </a:r>
                    </a:p>
                  </a:txBody>
                  <a:tcPr/>
                </a:tc>
                <a:extLst>
                  <a:ext uri="{0D108BD9-81ED-4DB2-BD59-A6C34878D82A}">
                    <a16:rowId xmlns:a16="http://schemas.microsoft.com/office/drawing/2014/main" val="10009"/>
                  </a:ext>
                </a:extLst>
              </a:tr>
              <a:tr h="288032">
                <a:tc>
                  <a:txBody>
                    <a:bodyPr/>
                    <a:lstStyle/>
                    <a:p>
                      <a:r>
                        <a:rPr lang="en-GB" dirty="0">
                          <a:latin typeface="Asap" panose="02000506040000020004" pitchFamily="2" charset="77"/>
                        </a:rPr>
                        <a:t>Profit</a:t>
                      </a:r>
                      <a:r>
                        <a:rPr lang="en-GB" baseline="0" dirty="0">
                          <a:latin typeface="Asap" panose="02000506040000020004" pitchFamily="2" charset="77"/>
                        </a:rPr>
                        <a:t> / Loss</a:t>
                      </a:r>
                      <a:endParaRPr lang="en-GB" dirty="0">
                        <a:latin typeface="Asap" panose="02000506040000020004" pitchFamily="2" charset="77"/>
                      </a:endParaRPr>
                    </a:p>
                  </a:txBody>
                  <a:tcPr>
                    <a:solidFill>
                      <a:schemeClr val="bg1">
                        <a:lumMod val="85000"/>
                      </a:schemeClr>
                    </a:solidFill>
                  </a:tcPr>
                </a:tc>
                <a:tc>
                  <a:txBody>
                    <a:bodyPr/>
                    <a:lstStyle/>
                    <a:p>
                      <a:pPr algn="ctr"/>
                      <a:r>
                        <a:rPr lang="en-GB" dirty="0">
                          <a:solidFill>
                            <a:srgbClr val="FF0000"/>
                          </a:solidFill>
                          <a:latin typeface="Asap" panose="02000506040000020004" pitchFamily="2" charset="77"/>
                        </a:rPr>
                        <a:t>(17,890)</a:t>
                      </a:r>
                    </a:p>
                  </a:txBody>
                  <a:tcPr>
                    <a:solidFill>
                      <a:schemeClr val="bg1">
                        <a:lumMod val="85000"/>
                      </a:schemeClr>
                    </a:solidFill>
                  </a:tcPr>
                </a:tc>
                <a:tc>
                  <a:txBody>
                    <a:bodyPr/>
                    <a:lstStyle/>
                    <a:p>
                      <a:pPr algn="ctr"/>
                      <a:r>
                        <a:rPr lang="en-GB" dirty="0">
                          <a:solidFill>
                            <a:srgbClr val="FF0000"/>
                          </a:solidFill>
                          <a:latin typeface="Asap" panose="02000506040000020004" pitchFamily="2" charset="77"/>
                        </a:rPr>
                        <a:t>(18,537)</a:t>
                      </a:r>
                    </a:p>
                  </a:txBody>
                  <a:tcPr>
                    <a:solidFill>
                      <a:schemeClr val="bg1">
                        <a:lumMod val="85000"/>
                      </a:schemeClr>
                    </a:solidFill>
                  </a:tcPr>
                </a:tc>
                <a:tc>
                  <a:txBody>
                    <a:bodyPr/>
                    <a:lstStyle/>
                    <a:p>
                      <a:pPr algn="ctr"/>
                      <a:r>
                        <a:rPr lang="en-GB" dirty="0">
                          <a:solidFill>
                            <a:srgbClr val="FF0000"/>
                          </a:solidFill>
                          <a:latin typeface="Asap" panose="02000506040000020004" pitchFamily="2" charset="77"/>
                        </a:rPr>
                        <a:t>(647)</a:t>
                      </a:r>
                    </a:p>
                  </a:txBody>
                  <a:tcPr>
                    <a:solidFill>
                      <a:schemeClr val="bg1">
                        <a:lumMod val="85000"/>
                      </a:schemeClr>
                    </a:solidFill>
                  </a:tcPr>
                </a:tc>
                <a:extLst>
                  <a:ext uri="{0D108BD9-81ED-4DB2-BD59-A6C34878D82A}">
                    <a16:rowId xmlns:a16="http://schemas.microsoft.com/office/drawing/2014/main" val="10010"/>
                  </a:ext>
                </a:extLst>
              </a:tr>
              <a:tr h="288032">
                <a:tc>
                  <a:txBody>
                    <a:bodyPr/>
                    <a:lstStyle/>
                    <a:p>
                      <a:endParaRPr lang="en-GB" dirty="0">
                        <a:latin typeface="Asap" panose="02000506040000020004" pitchFamily="2" charset="77"/>
                      </a:endParaRPr>
                    </a:p>
                  </a:txBody>
                  <a:tcPr>
                    <a:solidFill>
                      <a:schemeClr val="bg1"/>
                    </a:solidFill>
                  </a:tcPr>
                </a:tc>
                <a:tc>
                  <a:txBody>
                    <a:bodyPr/>
                    <a:lstStyle/>
                    <a:p>
                      <a:pPr algn="ctr"/>
                      <a:endParaRPr lang="en-GB" dirty="0">
                        <a:solidFill>
                          <a:srgbClr val="FF0000"/>
                        </a:solidFill>
                        <a:latin typeface="Asap" panose="02000506040000020004" pitchFamily="2" charset="77"/>
                      </a:endParaRPr>
                    </a:p>
                  </a:txBody>
                  <a:tcPr>
                    <a:solidFill>
                      <a:schemeClr val="bg1"/>
                    </a:solidFill>
                  </a:tcPr>
                </a:tc>
                <a:tc>
                  <a:txBody>
                    <a:bodyPr/>
                    <a:lstStyle/>
                    <a:p>
                      <a:pPr algn="ctr"/>
                      <a:endParaRPr lang="en-GB" dirty="0">
                        <a:solidFill>
                          <a:srgbClr val="FF0000"/>
                        </a:solidFill>
                        <a:latin typeface="Asap" panose="02000506040000020004" pitchFamily="2" charset="77"/>
                      </a:endParaRPr>
                    </a:p>
                  </a:txBody>
                  <a:tcPr>
                    <a:solidFill>
                      <a:schemeClr val="bg1"/>
                    </a:solidFill>
                  </a:tcPr>
                </a:tc>
                <a:tc>
                  <a:txBody>
                    <a:bodyPr/>
                    <a:lstStyle/>
                    <a:p>
                      <a:pPr algn="ctr"/>
                      <a:endParaRPr lang="en-GB" dirty="0">
                        <a:solidFill>
                          <a:srgbClr val="FF0000"/>
                        </a:solidFill>
                        <a:latin typeface="Asap" panose="02000506040000020004" pitchFamily="2" charset="77"/>
                      </a:endParaRPr>
                    </a:p>
                  </a:txBody>
                  <a:tcPr>
                    <a:solidFill>
                      <a:schemeClr val="bg1"/>
                    </a:solidFill>
                  </a:tcPr>
                </a:tc>
                <a:extLst>
                  <a:ext uri="{0D108BD9-81ED-4DB2-BD59-A6C34878D82A}">
                    <a16:rowId xmlns:a16="http://schemas.microsoft.com/office/drawing/2014/main" val="10011"/>
                  </a:ext>
                </a:extLst>
              </a:tr>
              <a:tr h="288032">
                <a:tc>
                  <a:txBody>
                    <a:bodyPr/>
                    <a:lstStyle/>
                    <a:p>
                      <a:r>
                        <a:rPr lang="en-GB" i="1" dirty="0">
                          <a:latin typeface="Asap" panose="02000506040000020004" pitchFamily="2" charset="77"/>
                        </a:rPr>
                        <a:t>Shop </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210,045</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217,901</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7,856</a:t>
                      </a:r>
                    </a:p>
                  </a:txBody>
                  <a:tcPr>
                    <a:solidFill>
                      <a:schemeClr val="bg1"/>
                    </a:solidFill>
                  </a:tcPr>
                </a:tc>
                <a:extLst>
                  <a:ext uri="{0D108BD9-81ED-4DB2-BD59-A6C34878D82A}">
                    <a16:rowId xmlns:a16="http://schemas.microsoft.com/office/drawing/2014/main" val="10012"/>
                  </a:ext>
                </a:extLst>
              </a:tr>
              <a:tr h="288032">
                <a:tc>
                  <a:txBody>
                    <a:bodyPr/>
                    <a:lstStyle/>
                    <a:p>
                      <a:r>
                        <a:rPr lang="en-GB" i="1" dirty="0">
                          <a:latin typeface="Asap" panose="02000506040000020004" pitchFamily="2" charset="77"/>
                        </a:rPr>
                        <a:t>Cafe</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52,997</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58,296</a:t>
                      </a:r>
                    </a:p>
                  </a:txBody>
                  <a:tcPr>
                    <a:solidFill>
                      <a:schemeClr val="bg1"/>
                    </a:solidFill>
                  </a:tcPr>
                </a:tc>
                <a:tc>
                  <a:txBody>
                    <a:bodyPr/>
                    <a:lstStyle/>
                    <a:p>
                      <a:pPr algn="ctr"/>
                      <a:r>
                        <a:rPr lang="en-GB" sz="1800" i="1" kern="1200" dirty="0">
                          <a:solidFill>
                            <a:schemeClr val="tx1"/>
                          </a:solidFill>
                          <a:latin typeface="Asap" panose="02000506040000020004" pitchFamily="2" charset="77"/>
                          <a:ea typeface="+mn-ea"/>
                          <a:cs typeface="+mn-cs"/>
                        </a:rPr>
                        <a:t>5,299</a:t>
                      </a:r>
                    </a:p>
                  </a:txBody>
                  <a:tcPr>
                    <a:solidFill>
                      <a:schemeClr val="bg1"/>
                    </a:solidFill>
                  </a:tcPr>
                </a:tc>
                <a:extLst>
                  <a:ext uri="{0D108BD9-81ED-4DB2-BD59-A6C34878D82A}">
                    <a16:rowId xmlns:a16="http://schemas.microsoft.com/office/drawing/2014/main" val="10013"/>
                  </a:ext>
                </a:extLst>
              </a:tr>
            </a:tbl>
          </a:graphicData>
        </a:graphic>
      </p:graphicFrame>
      <p:pic>
        <p:nvPicPr>
          <p:cNvPr id="5" name="Picture 4" descr="Screen Shot 2016-04-04 at 12.46.27.png">
            <a:extLst>
              <a:ext uri="{FF2B5EF4-FFF2-40B4-BE49-F238E27FC236}">
                <a16:creationId xmlns:a16="http://schemas.microsoft.com/office/drawing/2014/main" id="{AFAD5955-3FAF-1842-9852-ACEACAD68C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77358"/>
            <a:ext cx="2625047" cy="511009"/>
          </a:xfrm>
          <a:prstGeom prst="rect">
            <a:avLst/>
          </a:prstGeom>
        </p:spPr>
      </p:pic>
    </p:spTree>
    <p:extLst>
      <p:ext uri="{BB962C8B-B14F-4D97-AF65-F5344CB8AC3E}">
        <p14:creationId xmlns:p14="http://schemas.microsoft.com/office/powerpoint/2010/main" val="1478340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1933"/>
            <a:ext cx="8229600" cy="868156"/>
          </a:xfrm>
        </p:spPr>
        <p:txBody>
          <a:bodyPr>
            <a:normAutofit/>
          </a:bodyPr>
          <a:lstStyle/>
          <a:p>
            <a:r>
              <a:rPr lang="en-GB" sz="3200" b="1" dirty="0">
                <a:latin typeface="Asap" panose="02000506040000020004" pitchFamily="2" charset="77"/>
              </a:rPr>
              <a:t>Comparison of 2019 Target v Actual 2019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4510352"/>
              </p:ext>
            </p:extLst>
          </p:nvPr>
        </p:nvGraphicFramePr>
        <p:xfrm>
          <a:off x="1331640" y="1772816"/>
          <a:ext cx="6079397" cy="3606120"/>
        </p:xfrm>
        <a:graphic>
          <a:graphicData uri="http://schemas.openxmlformats.org/drawingml/2006/table">
            <a:tbl>
              <a:tblPr firstRow="1">
                <a:tableStyleId>{3B4B98B0-60AC-42C2-AFA5-B58CD77FA1E5}</a:tableStyleId>
              </a:tblPr>
              <a:tblGrid>
                <a:gridCol w="1554857">
                  <a:extLst>
                    <a:ext uri="{9D8B030D-6E8A-4147-A177-3AD203B41FA5}">
                      <a16:colId xmlns:a16="http://schemas.microsoft.com/office/drawing/2014/main" val="20000"/>
                    </a:ext>
                  </a:extLst>
                </a:gridCol>
                <a:gridCol w="1469479">
                  <a:extLst>
                    <a:ext uri="{9D8B030D-6E8A-4147-A177-3AD203B41FA5}">
                      <a16:colId xmlns:a16="http://schemas.microsoft.com/office/drawing/2014/main" val="20001"/>
                    </a:ext>
                  </a:extLst>
                </a:gridCol>
                <a:gridCol w="1546881">
                  <a:extLst>
                    <a:ext uri="{9D8B030D-6E8A-4147-A177-3AD203B41FA5}">
                      <a16:colId xmlns:a16="http://schemas.microsoft.com/office/drawing/2014/main" val="20002"/>
                    </a:ext>
                  </a:extLst>
                </a:gridCol>
                <a:gridCol w="1508180">
                  <a:extLst>
                    <a:ext uri="{9D8B030D-6E8A-4147-A177-3AD203B41FA5}">
                      <a16:colId xmlns:a16="http://schemas.microsoft.com/office/drawing/2014/main" val="20003"/>
                    </a:ext>
                  </a:extLst>
                </a:gridCol>
              </a:tblGrid>
              <a:tr h="345049">
                <a:tc>
                  <a:txBody>
                    <a:bodyPr/>
                    <a:lstStyle/>
                    <a:p>
                      <a:endParaRPr lang="en-GB" dirty="0"/>
                    </a:p>
                  </a:txBody>
                  <a:tcPr/>
                </a:tc>
                <a:tc>
                  <a:txBody>
                    <a:bodyPr/>
                    <a:lstStyle/>
                    <a:p>
                      <a:pPr algn="ctr"/>
                      <a:r>
                        <a:rPr lang="en-GB" dirty="0">
                          <a:latin typeface="Asap" panose="02000506040000020004" pitchFamily="2" charset="77"/>
                        </a:rPr>
                        <a:t>Target to 31.12.18</a:t>
                      </a:r>
                    </a:p>
                  </a:txBody>
                  <a:tcPr/>
                </a:tc>
                <a:tc>
                  <a:txBody>
                    <a:bodyPr/>
                    <a:lstStyle/>
                    <a:p>
                      <a:pPr algn="ctr"/>
                      <a:r>
                        <a:rPr lang="en-GB" dirty="0">
                          <a:latin typeface="Asap" panose="02000506040000020004" pitchFamily="2" charset="77"/>
                        </a:rPr>
                        <a:t>Actual to 31.12.8</a:t>
                      </a:r>
                    </a:p>
                  </a:txBody>
                  <a:tcPr/>
                </a:tc>
                <a:tc>
                  <a:txBody>
                    <a:bodyPr/>
                    <a:lstStyle/>
                    <a:p>
                      <a:pPr algn="ctr"/>
                      <a:r>
                        <a:rPr lang="en-GB" dirty="0">
                          <a:latin typeface="Asap" panose="02000506040000020004" pitchFamily="2" charset="77"/>
                        </a:rPr>
                        <a:t>Variance</a:t>
                      </a:r>
                    </a:p>
                  </a:txBody>
                  <a:tcPr/>
                </a:tc>
                <a:extLst>
                  <a:ext uri="{0D108BD9-81ED-4DB2-BD59-A6C34878D82A}">
                    <a16:rowId xmlns:a16="http://schemas.microsoft.com/office/drawing/2014/main" val="10000"/>
                  </a:ext>
                </a:extLst>
              </a:tr>
              <a:tr h="345049">
                <a:tc>
                  <a:txBody>
                    <a:bodyPr/>
                    <a:lstStyle/>
                    <a:p>
                      <a:r>
                        <a:rPr lang="en-GB" dirty="0">
                          <a:latin typeface="Asap" panose="02000506040000020004" pitchFamily="2" charset="77"/>
                        </a:rPr>
                        <a:t>Turnover</a:t>
                      </a:r>
                    </a:p>
                  </a:txBody>
                  <a:tcPr/>
                </a:tc>
                <a:tc>
                  <a:txBody>
                    <a:bodyPr/>
                    <a:lstStyle/>
                    <a:p>
                      <a:pPr algn="ctr"/>
                      <a:r>
                        <a:rPr lang="en-GB" dirty="0">
                          <a:latin typeface="Asap" panose="02000506040000020004" pitchFamily="2" charset="77"/>
                        </a:rPr>
                        <a:t>68,755</a:t>
                      </a:r>
                    </a:p>
                  </a:txBody>
                  <a:tcPr/>
                </a:tc>
                <a:tc>
                  <a:txBody>
                    <a:bodyPr/>
                    <a:lstStyle/>
                    <a:p>
                      <a:pPr algn="ctr"/>
                      <a:r>
                        <a:rPr lang="en-GB" dirty="0">
                          <a:latin typeface="Asap" panose="02000506040000020004" pitchFamily="2" charset="77"/>
                        </a:rPr>
                        <a:t>70,436</a:t>
                      </a:r>
                    </a:p>
                  </a:txBody>
                  <a:tcPr/>
                </a:tc>
                <a:tc>
                  <a:txBody>
                    <a:bodyPr/>
                    <a:lstStyle/>
                    <a:p>
                      <a:pPr algn="ctr"/>
                      <a:r>
                        <a:rPr lang="en-GB" dirty="0">
                          <a:latin typeface="Asap" panose="02000506040000020004" pitchFamily="2" charset="77"/>
                        </a:rPr>
                        <a:t>1,681</a:t>
                      </a:r>
                    </a:p>
                  </a:txBody>
                  <a:tcPr/>
                </a:tc>
                <a:extLst>
                  <a:ext uri="{0D108BD9-81ED-4DB2-BD59-A6C34878D82A}">
                    <a16:rowId xmlns:a16="http://schemas.microsoft.com/office/drawing/2014/main" val="10001"/>
                  </a:ext>
                </a:extLst>
              </a:tr>
              <a:tr h="345049">
                <a:tc>
                  <a:txBody>
                    <a:bodyPr/>
                    <a:lstStyle/>
                    <a:p>
                      <a:r>
                        <a:rPr lang="en-GB" dirty="0">
                          <a:latin typeface="Asap" panose="02000506040000020004" pitchFamily="2" charset="77"/>
                        </a:rPr>
                        <a:t>Gross Profit</a:t>
                      </a:r>
                    </a:p>
                  </a:txBody>
                  <a:tcPr/>
                </a:tc>
                <a:tc>
                  <a:txBody>
                    <a:bodyPr/>
                    <a:lstStyle/>
                    <a:p>
                      <a:pPr algn="ctr"/>
                      <a:r>
                        <a:rPr lang="en-GB" dirty="0">
                          <a:latin typeface="Asap" panose="02000506040000020004" pitchFamily="2" charset="77"/>
                        </a:rPr>
                        <a:t>20,282</a:t>
                      </a:r>
                    </a:p>
                  </a:txBody>
                  <a:tcPr/>
                </a:tc>
                <a:tc>
                  <a:txBody>
                    <a:bodyPr/>
                    <a:lstStyle/>
                    <a:p>
                      <a:pPr algn="ctr"/>
                      <a:r>
                        <a:rPr lang="en-GB" dirty="0">
                          <a:latin typeface="Asap" panose="02000506040000020004" pitchFamily="2" charset="77"/>
                        </a:rPr>
                        <a:t>21,170</a:t>
                      </a:r>
                    </a:p>
                  </a:txBody>
                  <a:tcPr/>
                </a:tc>
                <a:tc>
                  <a:txBody>
                    <a:bodyPr/>
                    <a:lstStyle/>
                    <a:p>
                      <a:pPr algn="ctr"/>
                      <a:r>
                        <a:rPr lang="en-GB" dirty="0">
                          <a:latin typeface="Asap" panose="02000506040000020004" pitchFamily="2" charset="77"/>
                        </a:rPr>
                        <a:t>888</a:t>
                      </a:r>
                    </a:p>
                  </a:txBody>
                  <a:tcPr/>
                </a:tc>
                <a:extLst>
                  <a:ext uri="{0D108BD9-81ED-4DB2-BD59-A6C34878D82A}">
                    <a16:rowId xmlns:a16="http://schemas.microsoft.com/office/drawing/2014/main" val="10002"/>
                  </a:ext>
                </a:extLst>
              </a:tr>
              <a:tr h="345049">
                <a:tc>
                  <a:txBody>
                    <a:bodyPr/>
                    <a:lstStyle/>
                    <a:p>
                      <a:r>
                        <a:rPr lang="en-GB" dirty="0">
                          <a:solidFill>
                            <a:schemeClr val="tx1"/>
                          </a:solidFill>
                          <a:latin typeface="Asap" panose="02000506040000020004" pitchFamily="2" charset="77"/>
                        </a:rPr>
                        <a:t>%</a:t>
                      </a:r>
                    </a:p>
                  </a:txBody>
                  <a:tcPr/>
                </a:tc>
                <a:tc>
                  <a:txBody>
                    <a:bodyPr/>
                    <a:lstStyle/>
                    <a:p>
                      <a:pPr algn="ctr"/>
                      <a:r>
                        <a:rPr lang="en-GB" dirty="0">
                          <a:solidFill>
                            <a:schemeClr val="tx1"/>
                          </a:solidFill>
                          <a:latin typeface="Asap" panose="02000506040000020004" pitchFamily="2" charset="77"/>
                        </a:rPr>
                        <a:t>29.4</a:t>
                      </a:r>
                    </a:p>
                  </a:txBody>
                  <a:tcPr/>
                </a:tc>
                <a:tc>
                  <a:txBody>
                    <a:bodyPr/>
                    <a:lstStyle/>
                    <a:p>
                      <a:pPr algn="ctr"/>
                      <a:r>
                        <a:rPr lang="en-GB" dirty="0">
                          <a:solidFill>
                            <a:schemeClr val="tx1"/>
                          </a:solidFill>
                          <a:latin typeface="Asap" panose="02000506040000020004" pitchFamily="2" charset="77"/>
                        </a:rPr>
                        <a:t>30.0</a:t>
                      </a:r>
                    </a:p>
                  </a:txBody>
                  <a:tcPr/>
                </a:tc>
                <a:tc>
                  <a:txBody>
                    <a:bodyPr/>
                    <a:lstStyle/>
                    <a:p>
                      <a:pPr algn="ctr"/>
                      <a:r>
                        <a:rPr lang="en-GB" dirty="0">
                          <a:solidFill>
                            <a:schemeClr val="tx1"/>
                          </a:solidFill>
                          <a:latin typeface="Asap" panose="02000506040000020004" pitchFamily="2" charset="77"/>
                        </a:rPr>
                        <a:t>0.6</a:t>
                      </a:r>
                    </a:p>
                  </a:txBody>
                  <a:tcPr/>
                </a:tc>
                <a:extLst>
                  <a:ext uri="{0D108BD9-81ED-4DB2-BD59-A6C34878D82A}">
                    <a16:rowId xmlns:a16="http://schemas.microsoft.com/office/drawing/2014/main" val="10003"/>
                  </a:ext>
                </a:extLst>
              </a:tr>
              <a:tr h="345049">
                <a:tc>
                  <a:txBody>
                    <a:bodyPr/>
                    <a:lstStyle/>
                    <a:p>
                      <a:r>
                        <a:rPr lang="en-GB" dirty="0">
                          <a:latin typeface="Asap" panose="02000506040000020004" pitchFamily="2" charset="77"/>
                        </a:rPr>
                        <a:t>Overheads</a:t>
                      </a:r>
                    </a:p>
                  </a:txBody>
                  <a:tcPr/>
                </a:tc>
                <a:tc>
                  <a:txBody>
                    <a:bodyPr/>
                    <a:lstStyle/>
                    <a:p>
                      <a:pPr algn="ctr"/>
                      <a:r>
                        <a:rPr lang="en-GB" dirty="0">
                          <a:latin typeface="Asap" panose="02000506040000020004" pitchFamily="2" charset="77"/>
                        </a:rPr>
                        <a:t>(19,626)</a:t>
                      </a:r>
                    </a:p>
                  </a:txBody>
                  <a:tcPr/>
                </a:tc>
                <a:tc>
                  <a:txBody>
                    <a:bodyPr/>
                    <a:lstStyle/>
                    <a:p>
                      <a:pPr algn="ctr"/>
                      <a:r>
                        <a:rPr lang="en-GB" dirty="0">
                          <a:latin typeface="Asap" panose="02000506040000020004" pitchFamily="2" charset="77"/>
                        </a:rPr>
                        <a:t>(20,392)</a:t>
                      </a:r>
                    </a:p>
                  </a:txBody>
                  <a:tcPr/>
                </a:tc>
                <a:tc>
                  <a:txBody>
                    <a:bodyPr/>
                    <a:lstStyle/>
                    <a:p>
                      <a:pPr algn="ctr"/>
                      <a:r>
                        <a:rPr lang="en-GB" dirty="0">
                          <a:solidFill>
                            <a:srgbClr val="FF0000"/>
                          </a:solidFill>
                          <a:latin typeface="Asap" panose="02000506040000020004" pitchFamily="2" charset="77"/>
                        </a:rPr>
                        <a:t>(766)</a:t>
                      </a:r>
                    </a:p>
                  </a:txBody>
                  <a:tcPr/>
                </a:tc>
                <a:extLst>
                  <a:ext uri="{0D108BD9-81ED-4DB2-BD59-A6C34878D82A}">
                    <a16:rowId xmlns:a16="http://schemas.microsoft.com/office/drawing/2014/main" val="10004"/>
                  </a:ext>
                </a:extLst>
              </a:tr>
              <a:tr h="345049">
                <a:tc>
                  <a:txBody>
                    <a:bodyPr/>
                    <a:lstStyle/>
                    <a:p>
                      <a:pPr marL="0" algn="l" defTabSz="914400" rtl="0" eaLnBrk="1" latinLnBrk="0" hangingPunct="1"/>
                      <a:r>
                        <a:rPr lang="en-GB" sz="1800" kern="1200" dirty="0">
                          <a:solidFill>
                            <a:schemeClr val="tx1"/>
                          </a:solidFill>
                          <a:latin typeface="Asap" panose="02000506040000020004" pitchFamily="2" charset="77"/>
                          <a:ea typeface="+mn-ea"/>
                          <a:cs typeface="+mn-cs"/>
                        </a:rPr>
                        <a:t>Profit / Loss</a:t>
                      </a:r>
                    </a:p>
                  </a:txBody>
                  <a:tcPr>
                    <a:solidFill>
                      <a:schemeClr val="bg1">
                        <a:lumMod val="85000"/>
                      </a:schemeClr>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656</a:t>
                      </a:r>
                    </a:p>
                  </a:txBody>
                  <a:tcPr>
                    <a:solidFill>
                      <a:schemeClr val="bg1">
                        <a:lumMod val="85000"/>
                      </a:schemeClr>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778</a:t>
                      </a:r>
                    </a:p>
                  </a:txBody>
                  <a:tcPr>
                    <a:solidFill>
                      <a:schemeClr val="bg1">
                        <a:lumMod val="85000"/>
                      </a:schemeClr>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122</a:t>
                      </a:r>
                    </a:p>
                  </a:txBody>
                  <a:tcPr>
                    <a:solidFill>
                      <a:schemeClr val="bg1">
                        <a:lumMod val="85000"/>
                      </a:schemeClr>
                    </a:solidFill>
                  </a:tcPr>
                </a:tc>
                <a:extLst>
                  <a:ext uri="{0D108BD9-81ED-4DB2-BD59-A6C34878D82A}">
                    <a16:rowId xmlns:a16="http://schemas.microsoft.com/office/drawing/2014/main" val="10005"/>
                  </a:ext>
                </a:extLst>
              </a:tr>
              <a:tr h="288032">
                <a:tc>
                  <a:txBody>
                    <a:bodyPr/>
                    <a:lstStyle/>
                    <a:p>
                      <a:endParaRPr lang="en-GB" dirty="0">
                        <a:latin typeface="Asap" panose="02000506040000020004" pitchFamily="2" charset="77"/>
                      </a:endParaRPr>
                    </a:p>
                  </a:txBody>
                  <a:tcPr>
                    <a:solidFill>
                      <a:schemeClr val="bg1"/>
                    </a:solidFill>
                  </a:tcPr>
                </a:tc>
                <a:tc>
                  <a:txBody>
                    <a:bodyPr/>
                    <a:lstStyle/>
                    <a:p>
                      <a:pPr algn="ctr"/>
                      <a:endParaRPr lang="en-GB" dirty="0">
                        <a:solidFill>
                          <a:srgbClr val="FF0000"/>
                        </a:solidFill>
                        <a:latin typeface="Asap" panose="02000506040000020004" pitchFamily="2" charset="77"/>
                      </a:endParaRPr>
                    </a:p>
                  </a:txBody>
                  <a:tcPr>
                    <a:solidFill>
                      <a:schemeClr val="bg1"/>
                    </a:solidFill>
                  </a:tcPr>
                </a:tc>
                <a:tc>
                  <a:txBody>
                    <a:bodyPr/>
                    <a:lstStyle/>
                    <a:p>
                      <a:pPr algn="ctr"/>
                      <a:endParaRPr lang="en-GB" dirty="0">
                        <a:solidFill>
                          <a:srgbClr val="FF0000"/>
                        </a:solidFill>
                        <a:latin typeface="Asap" panose="02000506040000020004" pitchFamily="2" charset="77"/>
                      </a:endParaRPr>
                    </a:p>
                  </a:txBody>
                  <a:tcPr>
                    <a:solidFill>
                      <a:schemeClr val="bg1"/>
                    </a:solidFill>
                  </a:tcPr>
                </a:tc>
                <a:tc>
                  <a:txBody>
                    <a:bodyPr/>
                    <a:lstStyle/>
                    <a:p>
                      <a:pPr algn="ctr"/>
                      <a:endParaRPr lang="en-GB" dirty="0">
                        <a:solidFill>
                          <a:srgbClr val="FF0000"/>
                        </a:solidFill>
                        <a:latin typeface="Asap" panose="02000506040000020004" pitchFamily="2" charset="77"/>
                      </a:endParaRPr>
                    </a:p>
                  </a:txBody>
                  <a:tcPr>
                    <a:solidFill>
                      <a:schemeClr val="bg1"/>
                    </a:solidFill>
                  </a:tcPr>
                </a:tc>
                <a:extLst>
                  <a:ext uri="{0D108BD9-81ED-4DB2-BD59-A6C34878D82A}">
                    <a16:rowId xmlns:a16="http://schemas.microsoft.com/office/drawing/2014/main" val="10006"/>
                  </a:ext>
                </a:extLst>
              </a:tr>
              <a:tr h="405720">
                <a:tc>
                  <a:txBody>
                    <a:bodyPr/>
                    <a:lstStyle/>
                    <a:p>
                      <a:r>
                        <a:rPr lang="en-GB" i="1" dirty="0">
                          <a:latin typeface="Asap" panose="02000506040000020004" pitchFamily="2" charset="77"/>
                        </a:rPr>
                        <a:t>Shop </a:t>
                      </a:r>
                    </a:p>
                  </a:txBody>
                  <a:tcPr>
                    <a:solidFill>
                      <a:schemeClr val="bg1"/>
                    </a:solidFill>
                  </a:tcPr>
                </a:tc>
                <a:tc>
                  <a:txBody>
                    <a:bodyPr/>
                    <a:lstStyle/>
                    <a:p>
                      <a:pPr algn="ctr" fontAlgn="b"/>
                      <a:r>
                        <a:rPr lang="en-GB" sz="1100" b="0" i="1" u="none" strike="noStrike" dirty="0">
                          <a:solidFill>
                            <a:srgbClr val="000000"/>
                          </a:solidFill>
                          <a:latin typeface="Asap" panose="02000506040000020004" pitchFamily="2" charset="77"/>
                        </a:rPr>
                        <a:t>     </a:t>
                      </a:r>
                      <a:r>
                        <a:rPr lang="en-GB" sz="1800" i="1" kern="1200" dirty="0">
                          <a:solidFill>
                            <a:schemeClr val="tx1"/>
                          </a:solidFill>
                          <a:latin typeface="Asap" panose="02000506040000020004" pitchFamily="2" charset="77"/>
                          <a:ea typeface="+mn-ea"/>
                          <a:cs typeface="+mn-cs"/>
                        </a:rPr>
                        <a:t>57,168</a:t>
                      </a:r>
                      <a:endParaRPr lang="en-GB" sz="1100" b="0" i="1" u="none" strike="noStrike" dirty="0">
                        <a:solidFill>
                          <a:srgbClr val="000000"/>
                        </a:solidFill>
                        <a:latin typeface="Asap" panose="02000506040000020004" pitchFamily="2" charset="77"/>
                      </a:endParaRPr>
                    </a:p>
                  </a:txBody>
                  <a:tcPr marL="0" marR="0" marT="0" marB="0" anchor="ctr">
                    <a:solidFill>
                      <a:schemeClr val="bg1"/>
                    </a:solidFill>
                  </a:tcPr>
                </a:tc>
                <a:tc>
                  <a:txBody>
                    <a:bodyPr/>
                    <a:lstStyle/>
                    <a:p>
                      <a:pPr marL="0" algn="ctr" defTabSz="914400" rtl="0" eaLnBrk="1" fontAlgn="b" latinLnBrk="0" hangingPunct="1"/>
                      <a:r>
                        <a:rPr lang="en-GB" sz="1800" i="1" kern="1200" dirty="0">
                          <a:solidFill>
                            <a:schemeClr val="tx1"/>
                          </a:solidFill>
                          <a:latin typeface="Asap" panose="02000506040000020004" pitchFamily="2" charset="77"/>
                          <a:ea typeface="+mn-ea"/>
                          <a:cs typeface="+mn-cs"/>
                        </a:rPr>
                        <a:t>         </a:t>
                      </a:r>
                      <a:r>
                        <a:rPr lang="en-GB" sz="1800" kern="1200" dirty="0">
                          <a:solidFill>
                            <a:schemeClr val="tx1"/>
                          </a:solidFill>
                          <a:latin typeface="Asap" panose="02000506040000020004" pitchFamily="2" charset="77"/>
                          <a:ea typeface="+mn-ea"/>
                          <a:cs typeface="+mn-cs"/>
                        </a:rPr>
                        <a:t>56,965 </a:t>
                      </a:r>
                    </a:p>
                  </a:txBody>
                  <a:tcPr marL="0" marR="0" marT="0" marB="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kern="1200" dirty="0">
                          <a:solidFill>
                            <a:srgbClr val="FF0000"/>
                          </a:solidFill>
                          <a:latin typeface="Asap" panose="02000506040000020004" pitchFamily="2" charset="77"/>
                          <a:ea typeface="+mn-ea"/>
                          <a:cs typeface="+mn-cs"/>
                        </a:rPr>
                        <a:t>(203)</a:t>
                      </a:r>
                    </a:p>
                  </a:txBody>
                  <a:tcPr anchor="ctr">
                    <a:solidFill>
                      <a:schemeClr val="bg1"/>
                    </a:solidFill>
                  </a:tcPr>
                </a:tc>
                <a:extLst>
                  <a:ext uri="{0D108BD9-81ED-4DB2-BD59-A6C34878D82A}">
                    <a16:rowId xmlns:a16="http://schemas.microsoft.com/office/drawing/2014/main" val="10007"/>
                  </a:ext>
                </a:extLst>
              </a:tr>
              <a:tr h="288032">
                <a:tc>
                  <a:txBody>
                    <a:bodyPr/>
                    <a:lstStyle/>
                    <a:p>
                      <a:r>
                        <a:rPr lang="en-GB" i="1" dirty="0">
                          <a:latin typeface="Asap" panose="02000506040000020004" pitchFamily="2" charset="77"/>
                        </a:rPr>
                        <a:t>Cafe</a:t>
                      </a:r>
                    </a:p>
                  </a:txBody>
                  <a:tcPr>
                    <a:solidFill>
                      <a:schemeClr val="bg1"/>
                    </a:solidFill>
                  </a:tcPr>
                </a:tc>
                <a:tc>
                  <a:txBody>
                    <a:bodyPr/>
                    <a:lstStyle/>
                    <a:p>
                      <a:pPr marL="0" algn="ctr" defTabSz="914400" rtl="0" eaLnBrk="1" fontAlgn="b" latinLnBrk="0" hangingPunct="1"/>
                      <a:r>
                        <a:rPr lang="en-GB" sz="1100" b="0" i="0" u="none" strike="noStrike" dirty="0">
                          <a:solidFill>
                            <a:srgbClr val="000000"/>
                          </a:solidFill>
                          <a:latin typeface="Asap" panose="02000506040000020004" pitchFamily="2" charset="77"/>
                        </a:rPr>
                        <a:t>     </a:t>
                      </a:r>
                      <a:r>
                        <a:rPr lang="en-GB" sz="1800" kern="1200" dirty="0">
                          <a:solidFill>
                            <a:schemeClr val="tx1"/>
                          </a:solidFill>
                          <a:latin typeface="Asap" panose="02000506040000020004" pitchFamily="2" charset="77"/>
                          <a:ea typeface="+mn-ea"/>
                          <a:cs typeface="+mn-cs"/>
                        </a:rPr>
                        <a:t>11,587</a:t>
                      </a:r>
                      <a:endParaRPr lang="en-GB" sz="1100" b="0" i="1" u="none" strike="noStrike" kern="1200" dirty="0">
                        <a:solidFill>
                          <a:srgbClr val="000000"/>
                        </a:solidFill>
                        <a:latin typeface="Asap" panose="02000506040000020004" pitchFamily="2" charset="77"/>
                        <a:ea typeface="+mn-ea"/>
                        <a:cs typeface="+mn-cs"/>
                      </a:endParaRPr>
                    </a:p>
                  </a:txBody>
                  <a:tcPr marL="0" marR="0" marT="0" marB="0" anchor="ctr">
                    <a:solidFill>
                      <a:schemeClr val="bg1"/>
                    </a:solidFill>
                  </a:tcPr>
                </a:tc>
                <a:tc>
                  <a:txBody>
                    <a:bodyPr/>
                    <a:lstStyle/>
                    <a:p>
                      <a:pPr marL="0" algn="ctr" defTabSz="914400" rtl="0" eaLnBrk="1" fontAlgn="b" latinLnBrk="0" hangingPunct="1"/>
                      <a:r>
                        <a:rPr lang="en-GB" sz="1800" i="1" kern="1200" dirty="0">
                          <a:solidFill>
                            <a:schemeClr val="tx1"/>
                          </a:solidFill>
                          <a:latin typeface="Asap" panose="02000506040000020004" pitchFamily="2" charset="77"/>
                          <a:ea typeface="+mn-ea"/>
                          <a:cs typeface="+mn-cs"/>
                        </a:rPr>
                        <a:t>         13,471 </a:t>
                      </a:r>
                    </a:p>
                  </a:txBody>
                  <a:tcPr marL="0" marR="0" marT="0" marB="0" anchor="ctr">
                    <a:solidFill>
                      <a:schemeClr val="bg1"/>
                    </a:solidFill>
                  </a:tcPr>
                </a:tc>
                <a:tc>
                  <a:txBody>
                    <a:bodyPr/>
                    <a:lstStyle/>
                    <a:p>
                      <a:pPr marL="0" algn="ctr" defTabSz="914400" rtl="0" eaLnBrk="1" latinLnBrk="0" hangingPunct="1"/>
                      <a:r>
                        <a:rPr lang="en-GB" sz="1800" kern="1200" dirty="0">
                          <a:solidFill>
                            <a:schemeClr val="tx1"/>
                          </a:solidFill>
                          <a:latin typeface="Asap" panose="02000506040000020004" pitchFamily="2" charset="77"/>
                          <a:ea typeface="+mn-ea"/>
                          <a:cs typeface="+mn-cs"/>
                        </a:rPr>
                        <a:t>1,884</a:t>
                      </a:r>
                    </a:p>
                  </a:txBody>
                  <a:tcPr anchor="ctr">
                    <a:solidFill>
                      <a:schemeClr val="bg1"/>
                    </a:solidFill>
                  </a:tcPr>
                </a:tc>
                <a:extLst>
                  <a:ext uri="{0D108BD9-81ED-4DB2-BD59-A6C34878D82A}">
                    <a16:rowId xmlns:a16="http://schemas.microsoft.com/office/drawing/2014/main" val="10008"/>
                  </a:ext>
                </a:extLst>
              </a:tr>
            </a:tbl>
          </a:graphicData>
        </a:graphic>
      </p:graphicFrame>
      <p:pic>
        <p:nvPicPr>
          <p:cNvPr id="5" name="Picture 4" descr="Screen Shot 2016-04-04 at 12.46.27.png">
            <a:extLst>
              <a:ext uri="{FF2B5EF4-FFF2-40B4-BE49-F238E27FC236}">
                <a16:creationId xmlns:a16="http://schemas.microsoft.com/office/drawing/2014/main" id="{C71B26B9-13C4-074B-AF9C-94FCCB6416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506" y="228197"/>
            <a:ext cx="2625047" cy="511009"/>
          </a:xfrm>
          <a:prstGeom prst="rect">
            <a:avLst/>
          </a:prstGeom>
        </p:spPr>
      </p:pic>
    </p:spTree>
    <p:extLst>
      <p:ext uri="{BB962C8B-B14F-4D97-AF65-F5344CB8AC3E}">
        <p14:creationId xmlns:p14="http://schemas.microsoft.com/office/powerpoint/2010/main" val="166031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72240"/>
            <a:ext cx="8229600" cy="591482"/>
          </a:xfrm>
        </p:spPr>
        <p:txBody>
          <a:bodyPr>
            <a:normAutofit/>
          </a:bodyPr>
          <a:lstStyle/>
          <a:p>
            <a:r>
              <a:rPr lang="en-US" sz="3200" b="1" dirty="0">
                <a:latin typeface="Asap"/>
                <a:cs typeface="Asap"/>
              </a:rPr>
              <a:t>Introduction &amp; Agenda</a:t>
            </a:r>
          </a:p>
        </p:txBody>
      </p:sp>
      <p:sp>
        <p:nvSpPr>
          <p:cNvPr id="3" name="Content Placeholder 2"/>
          <p:cNvSpPr>
            <a:spLocks noGrp="1"/>
          </p:cNvSpPr>
          <p:nvPr>
            <p:ph idx="1"/>
          </p:nvPr>
        </p:nvSpPr>
        <p:spPr>
          <a:xfrm>
            <a:off x="333911" y="1263722"/>
            <a:ext cx="8476177" cy="5395842"/>
          </a:xfrm>
        </p:spPr>
        <p:txBody>
          <a:bodyPr>
            <a:normAutofit fontScale="32500" lnSpcReduction="20000"/>
          </a:bodyPr>
          <a:lstStyle/>
          <a:p>
            <a:pPr marL="514350" lvl="0" indent="-514350">
              <a:lnSpc>
                <a:spcPct val="120000"/>
              </a:lnSpc>
              <a:buFont typeface="+mj-lt"/>
              <a:buAutoNum type="arabicPeriod"/>
            </a:pPr>
            <a:r>
              <a:rPr lang="en-US" sz="4300" dirty="0">
                <a:latin typeface="Asap" panose="02000506040000020004" pitchFamily="2" charset="77"/>
              </a:rPr>
              <a:t>Introduction to the format of the meeting: Tim Allen, Company Secretary</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Apologies for absence: </a:t>
            </a:r>
            <a:r>
              <a:rPr lang="en-US" sz="3700" dirty="0">
                <a:latin typeface="Asap" panose="02000506040000020004" pitchFamily="2" charset="77"/>
              </a:rPr>
              <a:t>Belinda &amp; David </a:t>
            </a:r>
            <a:r>
              <a:rPr lang="en-US" sz="3700" dirty="0" err="1">
                <a:latin typeface="Asap" panose="02000506040000020004" pitchFamily="2" charset="77"/>
              </a:rPr>
              <a:t>Derrington</a:t>
            </a:r>
            <a:r>
              <a:rPr lang="en-US" sz="3700" dirty="0">
                <a:latin typeface="Asap" panose="02000506040000020004" pitchFamily="2" charset="77"/>
              </a:rPr>
              <a:t> / Wendy &amp; Colin Lewis Edwards</a:t>
            </a:r>
            <a:endParaRPr lang="en-GB" sz="37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To receive the Chairs Report for the trading year to 30th September 2018: Tim Allen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To receive the Treasurers Report for the trading year to 30th September 2018: Mark Dobson.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To approve </a:t>
            </a:r>
            <a:r>
              <a:rPr lang="en-US" sz="4300" dirty="0" err="1">
                <a:latin typeface="Asap" panose="02000506040000020004" pitchFamily="2" charset="77"/>
              </a:rPr>
              <a:t>Ilmington</a:t>
            </a:r>
            <a:r>
              <a:rPr lang="en-US" sz="4300" dirty="0">
                <a:latin typeface="Asap" panose="02000506040000020004" pitchFamily="2" charset="77"/>
              </a:rPr>
              <a:t> Community Shop Financial Statements to 30th September 2018 prepared by David Cadwallader and Co Ltd (accountants retained by </a:t>
            </a:r>
            <a:r>
              <a:rPr lang="en-US" sz="4300" dirty="0" err="1">
                <a:latin typeface="Asap" panose="02000506040000020004" pitchFamily="2" charset="77"/>
              </a:rPr>
              <a:t>Ilmington</a:t>
            </a:r>
            <a:r>
              <a:rPr lang="en-US" sz="4300" dirty="0">
                <a:latin typeface="Asap" panose="02000506040000020004" pitchFamily="2" charset="77"/>
              </a:rPr>
              <a:t> Community Shop Ltd): Mark Dobson.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Consider and vote on the Management Committees recommendation that </a:t>
            </a:r>
            <a:r>
              <a:rPr lang="en-US" sz="4300" dirty="0" err="1">
                <a:latin typeface="Asap" panose="02000506040000020004" pitchFamily="2" charset="77"/>
              </a:rPr>
              <a:t>Ilmington</a:t>
            </a:r>
            <a:r>
              <a:rPr lang="en-US" sz="4300" dirty="0">
                <a:latin typeface="Asap" panose="02000506040000020004" pitchFamily="2" charset="77"/>
              </a:rPr>
              <a:t> Community Shop Limited does not require the appointment of an auditor: Mark Dobson.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Consider and vote on a proposal that for future AGMs Annual Accounts are provided in electronic means only and not printed in hardcopy. </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Consider progress since 30th September 2018, including financial projections for the current trading year (1st October 2018 – 30th September 2019): Mark Dobson &amp; Tim Allen.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To consider and advise on ethical questions raised by members and customers around the sale of certain products / the use of plastics etc.: short presentation by the committee followed by discussion.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To receive a brief membership strategy, consider and vote on the strategy: Tim Allen.</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To elect the Management Committee for the coming year: Company Secretary to facilitate.</a:t>
            </a:r>
            <a:endParaRPr lang="en-GB" sz="4300" dirty="0">
              <a:latin typeface="Asap" panose="02000506040000020004" pitchFamily="2" charset="77"/>
            </a:endParaRPr>
          </a:p>
          <a:p>
            <a:pPr marL="514350" lvl="0" indent="-514350">
              <a:lnSpc>
                <a:spcPct val="120000"/>
              </a:lnSpc>
              <a:buFont typeface="+mj-lt"/>
              <a:buAutoNum type="arabicPeriod"/>
            </a:pPr>
            <a:r>
              <a:rPr lang="en-US" sz="4300" dirty="0">
                <a:latin typeface="Asap" panose="02000506040000020004" pitchFamily="2" charset="77"/>
              </a:rPr>
              <a:t>Any other business and close (we will close by 8.30pm at the latest).</a:t>
            </a:r>
            <a:endParaRPr lang="en-GB" sz="4300" dirty="0">
              <a:latin typeface="Asap" panose="02000506040000020004" pitchFamily="2" charset="77"/>
            </a:endParaRPr>
          </a:p>
          <a:p>
            <a:pPr marL="0" indent="0">
              <a:buNone/>
            </a:pPr>
            <a:endParaRPr lang="en-US" sz="1800" dirty="0">
              <a:latin typeface="Asap"/>
              <a:cs typeface="Asap"/>
            </a:endParaRP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912" y="316971"/>
            <a:ext cx="2470934" cy="481009"/>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4219602261"/>
              </p:ext>
            </p:extLst>
          </p:nvPr>
        </p:nvGraphicFramePr>
        <p:xfrm>
          <a:off x="611560" y="1160979"/>
          <a:ext cx="8136903" cy="546710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84056E9C-F2BF-A244-9BC0-DDAECABCB3FF}"/>
              </a:ext>
            </a:extLst>
          </p:cNvPr>
          <p:cNvSpPr txBox="1"/>
          <p:nvPr/>
        </p:nvSpPr>
        <p:spPr>
          <a:xfrm>
            <a:off x="1382006" y="576204"/>
            <a:ext cx="6596009" cy="584775"/>
          </a:xfrm>
          <a:prstGeom prst="rect">
            <a:avLst/>
          </a:prstGeom>
          <a:noFill/>
        </p:spPr>
        <p:txBody>
          <a:bodyPr wrap="square" rtlCol="0">
            <a:spAutoFit/>
          </a:bodyPr>
          <a:lstStyle/>
          <a:p>
            <a:pPr lvl="0" algn="ctr">
              <a:defRPr sz="1800" b="1" i="0" u="none" strike="noStrike" kern="1200" baseline="0">
                <a:solidFill>
                  <a:prstClr val="black"/>
                </a:solidFill>
                <a:latin typeface="+mn-lt"/>
                <a:ea typeface="+mn-ea"/>
                <a:cs typeface="+mn-cs"/>
              </a:defRPr>
            </a:pPr>
            <a:r>
              <a:rPr lang="en-GB" sz="3200" dirty="0">
                <a:latin typeface="Asap" panose="02000506040000020004" pitchFamily="2" charset="77"/>
              </a:rPr>
              <a:t>Shop Sales Target  2018/19</a:t>
            </a:r>
          </a:p>
        </p:txBody>
      </p:sp>
      <p:pic>
        <p:nvPicPr>
          <p:cNvPr id="4" name="Picture 3" descr="Screen Shot 2016-04-04 at 12.46.27.png">
            <a:extLst>
              <a:ext uri="{FF2B5EF4-FFF2-40B4-BE49-F238E27FC236}">
                <a16:creationId xmlns:a16="http://schemas.microsoft.com/office/drawing/2014/main" id="{7A4BACB7-8294-C44D-8D39-C0D2360C0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506" y="238471"/>
            <a:ext cx="2625047" cy="511009"/>
          </a:xfrm>
          <a:prstGeom prst="rect">
            <a:avLst/>
          </a:prstGeom>
        </p:spPr>
      </p:pic>
    </p:spTree>
    <p:extLst>
      <p:ext uri="{BB962C8B-B14F-4D97-AF65-F5344CB8AC3E}">
        <p14:creationId xmlns:p14="http://schemas.microsoft.com/office/powerpoint/2010/main" val="4086970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31152341"/>
              </p:ext>
            </p:extLst>
          </p:nvPr>
        </p:nvGraphicFramePr>
        <p:xfrm>
          <a:off x="590922" y="965770"/>
          <a:ext cx="8064896" cy="573405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7CAAEC85-B3EC-4349-A20A-65F3F815C8F1}"/>
              </a:ext>
            </a:extLst>
          </p:cNvPr>
          <p:cNvSpPr txBox="1"/>
          <p:nvPr/>
        </p:nvSpPr>
        <p:spPr>
          <a:xfrm>
            <a:off x="1941816" y="776123"/>
            <a:ext cx="5527495" cy="584775"/>
          </a:xfrm>
          <a:prstGeom prst="rect">
            <a:avLst/>
          </a:prstGeom>
          <a:noFill/>
        </p:spPr>
        <p:txBody>
          <a:bodyPr wrap="square" rtlCol="0">
            <a:spAutoFit/>
          </a:bodyPr>
          <a:lstStyle/>
          <a:p>
            <a:pPr algn="ctr"/>
            <a:r>
              <a:rPr lang="en-GB" sz="3200" b="1" dirty="0">
                <a:latin typeface="Asap" panose="02000506040000020004" pitchFamily="2" charset="77"/>
              </a:rPr>
              <a:t>Cafe Sales Target 2018/19</a:t>
            </a:r>
            <a:endParaRPr lang="en-US" sz="3200" b="1" dirty="0">
              <a:latin typeface="Asap" panose="02000506040000020004" pitchFamily="2" charset="77"/>
            </a:endParaRPr>
          </a:p>
        </p:txBody>
      </p:sp>
      <p:pic>
        <p:nvPicPr>
          <p:cNvPr id="4" name="Picture 3" descr="Screen Shot 2016-04-04 at 12.46.27.png">
            <a:extLst>
              <a:ext uri="{FF2B5EF4-FFF2-40B4-BE49-F238E27FC236}">
                <a16:creationId xmlns:a16="http://schemas.microsoft.com/office/drawing/2014/main" id="{E6823A0C-8217-084B-BC8E-6BEBFE4DC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292" y="265114"/>
            <a:ext cx="2625047" cy="511009"/>
          </a:xfrm>
          <a:prstGeom prst="rect">
            <a:avLst/>
          </a:prstGeom>
        </p:spPr>
      </p:pic>
    </p:spTree>
    <p:extLst>
      <p:ext uri="{BB962C8B-B14F-4D97-AF65-F5344CB8AC3E}">
        <p14:creationId xmlns:p14="http://schemas.microsoft.com/office/powerpoint/2010/main" val="3366376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5A8D5-650B-0843-8887-D7F1F3221905}"/>
              </a:ext>
            </a:extLst>
          </p:cNvPr>
          <p:cNvSpPr>
            <a:spLocks noGrp="1"/>
          </p:cNvSpPr>
          <p:nvPr>
            <p:ph type="title"/>
          </p:nvPr>
        </p:nvSpPr>
        <p:spPr>
          <a:xfrm>
            <a:off x="457200" y="776123"/>
            <a:ext cx="8229600" cy="651790"/>
          </a:xfrm>
        </p:spPr>
        <p:txBody>
          <a:bodyPr>
            <a:normAutofit/>
          </a:bodyPr>
          <a:lstStyle/>
          <a:p>
            <a:r>
              <a:rPr lang="en-US" sz="3200" b="1" dirty="0">
                <a:latin typeface="Asap" panose="02000506040000020004" pitchFamily="2" charset="77"/>
              </a:rPr>
              <a:t>Shop &amp; Café: Action Planned</a:t>
            </a:r>
          </a:p>
        </p:txBody>
      </p:sp>
      <p:sp>
        <p:nvSpPr>
          <p:cNvPr id="3" name="Content Placeholder 2">
            <a:extLst>
              <a:ext uri="{FF2B5EF4-FFF2-40B4-BE49-F238E27FC236}">
                <a16:creationId xmlns:a16="http://schemas.microsoft.com/office/drawing/2014/main" id="{E81F4C7E-25DD-B04B-AF50-9D6AA32B03BF}"/>
              </a:ext>
            </a:extLst>
          </p:cNvPr>
          <p:cNvSpPr>
            <a:spLocks noGrp="1"/>
          </p:cNvSpPr>
          <p:nvPr>
            <p:ph idx="1"/>
          </p:nvPr>
        </p:nvSpPr>
        <p:spPr/>
        <p:txBody>
          <a:bodyPr>
            <a:normAutofit/>
          </a:bodyPr>
          <a:lstStyle/>
          <a:p>
            <a:pPr marL="0" indent="0">
              <a:buNone/>
            </a:pPr>
            <a:r>
              <a:rPr lang="en-US" sz="2000" b="1" dirty="0">
                <a:latin typeface="Asap" panose="02000506040000020004" pitchFamily="2" charset="77"/>
              </a:rPr>
              <a:t>We need so sustain and improve shop performance so:</a:t>
            </a:r>
          </a:p>
          <a:p>
            <a:r>
              <a:rPr lang="en-US" sz="2000" dirty="0">
                <a:latin typeface="Asap" panose="02000506040000020004" pitchFamily="2" charset="77"/>
              </a:rPr>
              <a:t>As mentioned previously:</a:t>
            </a:r>
          </a:p>
          <a:p>
            <a:pPr lvl="1"/>
            <a:r>
              <a:rPr lang="en-US" sz="1600" dirty="0">
                <a:latin typeface="Asap" panose="02000506040000020004" pitchFamily="2" charset="77"/>
              </a:rPr>
              <a:t>We are working on shop front presentation.</a:t>
            </a:r>
          </a:p>
          <a:p>
            <a:pPr lvl="1"/>
            <a:r>
              <a:rPr lang="en-US" sz="1600" dirty="0">
                <a:latin typeface="Asap" panose="02000506040000020004" pitchFamily="2" charset="77"/>
              </a:rPr>
              <a:t>Communications (e.g. Facebook / Instagram)</a:t>
            </a:r>
          </a:p>
          <a:p>
            <a:r>
              <a:rPr lang="en-US" sz="2000" dirty="0">
                <a:latin typeface="Asap" panose="02000506040000020004" pitchFamily="2" charset="77"/>
              </a:rPr>
              <a:t>We have designed a survey to ask households why they don’t use the shop &amp; café and what might induce them to do so plus ask existing customers what they like / don’t like / want etc.</a:t>
            </a:r>
          </a:p>
          <a:p>
            <a:r>
              <a:rPr lang="en-US" sz="2000" dirty="0">
                <a:latin typeface="Asap" panose="02000506040000020004" pitchFamily="2" charset="77"/>
              </a:rPr>
              <a:t>More and regular promotions (worked well for Christmas)</a:t>
            </a:r>
          </a:p>
          <a:p>
            <a:r>
              <a:rPr lang="en-US" sz="2000" dirty="0">
                <a:latin typeface="Asap" panose="02000506040000020004" pitchFamily="2" charset="77"/>
              </a:rPr>
              <a:t>Be more persuasive in terms of communications (e.g. average ‘shopping bag’ to induce people to think shop).</a:t>
            </a:r>
          </a:p>
          <a:p>
            <a:r>
              <a:rPr lang="en-US" sz="2000" dirty="0">
                <a:latin typeface="Asap" panose="02000506040000020004" pitchFamily="2" charset="77"/>
              </a:rPr>
              <a:t>Bring together a short term task and finish group of business oriented colleagues / members to help us sharpen up plans.</a:t>
            </a:r>
          </a:p>
          <a:p>
            <a:r>
              <a:rPr lang="en-US" sz="2000" dirty="0">
                <a:latin typeface="Asap" panose="02000506040000020004" pitchFamily="2" charset="77"/>
              </a:rPr>
              <a:t>Need to get people spending ‘a little bit more’ </a:t>
            </a:r>
          </a:p>
        </p:txBody>
      </p:sp>
      <p:pic>
        <p:nvPicPr>
          <p:cNvPr id="4" name="Picture 3" descr="Screen Shot 2016-04-04 at 12.46.27.png">
            <a:extLst>
              <a:ext uri="{FF2B5EF4-FFF2-40B4-BE49-F238E27FC236}">
                <a16:creationId xmlns:a16="http://schemas.microsoft.com/office/drawing/2014/main" id="{82F1595A-6727-A04C-B1C3-A743CDE79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292" y="265114"/>
            <a:ext cx="2625047" cy="511009"/>
          </a:xfrm>
          <a:prstGeom prst="rect">
            <a:avLst/>
          </a:prstGeom>
        </p:spPr>
      </p:pic>
    </p:spTree>
    <p:extLst>
      <p:ext uri="{BB962C8B-B14F-4D97-AF65-F5344CB8AC3E}">
        <p14:creationId xmlns:p14="http://schemas.microsoft.com/office/powerpoint/2010/main" val="2303393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976"/>
            <a:ext cx="8229600" cy="731838"/>
          </a:xfrm>
        </p:spPr>
        <p:txBody>
          <a:bodyPr>
            <a:normAutofit/>
          </a:bodyPr>
          <a:lstStyle/>
          <a:p>
            <a:r>
              <a:rPr lang="en-US" sz="3600" b="1" dirty="0">
                <a:latin typeface="Asap"/>
                <a:cs typeface="Asap"/>
              </a:rPr>
              <a:t>Questions &amp; Vote</a:t>
            </a:r>
          </a:p>
        </p:txBody>
      </p:sp>
      <p:sp>
        <p:nvSpPr>
          <p:cNvPr id="3" name="Content Placeholder 2"/>
          <p:cNvSpPr>
            <a:spLocks noGrp="1"/>
          </p:cNvSpPr>
          <p:nvPr>
            <p:ph idx="1"/>
          </p:nvPr>
        </p:nvSpPr>
        <p:spPr>
          <a:xfrm>
            <a:off x="457200" y="2133600"/>
            <a:ext cx="8229600" cy="4525963"/>
          </a:xfrm>
        </p:spPr>
        <p:txBody>
          <a:bodyPr>
            <a:normAutofit/>
          </a:bodyPr>
          <a:lstStyle/>
          <a:p>
            <a:r>
              <a:rPr lang="en-GB" sz="2400" dirty="0">
                <a:latin typeface="Asap"/>
                <a:cs typeface="Asap"/>
              </a:rPr>
              <a:t>Members are invited to:</a:t>
            </a:r>
          </a:p>
          <a:p>
            <a:pPr lvl="1"/>
            <a:r>
              <a:rPr lang="en-GB" sz="2000" dirty="0">
                <a:latin typeface="Asap"/>
                <a:cs typeface="Asap"/>
              </a:rPr>
              <a:t>Ask questions, advise on steps to encourage more custom / spend; and then</a:t>
            </a:r>
          </a:p>
          <a:p>
            <a:pPr lvl="1"/>
            <a:r>
              <a:rPr lang="en-GB" sz="2000" dirty="0">
                <a:latin typeface="Asap"/>
                <a:cs typeface="Asap"/>
              </a:rPr>
              <a:t>To approve Accounts and Balance Sheet for the period to 30</a:t>
            </a:r>
            <a:r>
              <a:rPr lang="en-GB" sz="2000" baseline="30000" dirty="0">
                <a:latin typeface="Asap"/>
                <a:cs typeface="Asap"/>
              </a:rPr>
              <a:t>th</a:t>
            </a:r>
            <a:r>
              <a:rPr lang="en-GB" sz="2000" dirty="0">
                <a:latin typeface="Asap"/>
                <a:cs typeface="Asap"/>
              </a:rPr>
              <a:t> September 2018.</a:t>
            </a:r>
          </a:p>
          <a:p>
            <a:endParaRPr lang="en-GB" sz="2400" dirty="0">
              <a:latin typeface="Asap"/>
              <a:cs typeface="Asap"/>
            </a:endParaRPr>
          </a:p>
          <a:p>
            <a:r>
              <a:rPr lang="en-GB" sz="2400" dirty="0">
                <a:latin typeface="Asap"/>
                <a:cs typeface="Asap"/>
              </a:rPr>
              <a:t>Audit Arrangements: </a:t>
            </a:r>
            <a:r>
              <a:rPr lang="en-US" sz="2400" dirty="0">
                <a:latin typeface="Asap"/>
                <a:cs typeface="Asap"/>
              </a:rPr>
              <a:t>we have the accountants David </a:t>
            </a:r>
            <a:r>
              <a:rPr lang="en-US" sz="2400" dirty="0" err="1">
                <a:latin typeface="Asap"/>
                <a:cs typeface="Asap"/>
              </a:rPr>
              <a:t>Cadwallander</a:t>
            </a:r>
            <a:r>
              <a:rPr lang="en-US" sz="2400" dirty="0">
                <a:latin typeface="Asap"/>
                <a:cs typeface="Asap"/>
              </a:rPr>
              <a:t> &amp; Co Limited independent accountants opinion on the accounts (see above) we recommend to Members that an independent audit is unnecessary</a:t>
            </a:r>
            <a:endParaRPr lang="en-GB" sz="2400" dirty="0">
              <a:latin typeface="Asap"/>
              <a:cs typeface="Asap"/>
            </a:endParaRPr>
          </a:p>
          <a:p>
            <a:endParaRPr lang="en-GB" dirty="0">
              <a:latin typeface="Asap"/>
              <a:cs typeface="Asap"/>
            </a:endParaRPr>
          </a:p>
          <a:p>
            <a:endParaRPr lang="en-US" dirty="0"/>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4638"/>
            <a:ext cx="4470400" cy="870238"/>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1EEC5-8E87-BE4F-9A98-E7BC62DD23AC}"/>
              </a:ext>
            </a:extLst>
          </p:cNvPr>
          <p:cNvSpPr>
            <a:spLocks noGrp="1"/>
          </p:cNvSpPr>
          <p:nvPr>
            <p:ph type="title"/>
          </p:nvPr>
        </p:nvSpPr>
        <p:spPr>
          <a:xfrm>
            <a:off x="457200" y="1028700"/>
            <a:ext cx="8229600" cy="851471"/>
          </a:xfrm>
        </p:spPr>
        <p:txBody>
          <a:bodyPr>
            <a:normAutofit/>
          </a:bodyPr>
          <a:lstStyle/>
          <a:p>
            <a:r>
              <a:rPr lang="en-US" sz="3600" b="1" dirty="0">
                <a:latin typeface="Asap"/>
                <a:cs typeface="Asap"/>
              </a:rPr>
              <a:t>Questions &amp; Vote</a:t>
            </a:r>
            <a:endParaRPr lang="en-US" sz="3600" dirty="0"/>
          </a:p>
        </p:txBody>
      </p:sp>
      <p:sp>
        <p:nvSpPr>
          <p:cNvPr id="3" name="Content Placeholder 2">
            <a:extLst>
              <a:ext uri="{FF2B5EF4-FFF2-40B4-BE49-F238E27FC236}">
                <a16:creationId xmlns:a16="http://schemas.microsoft.com/office/drawing/2014/main" id="{C3F95CFC-EFD1-B648-B92B-E32D3CC7B1E1}"/>
              </a:ext>
            </a:extLst>
          </p:cNvPr>
          <p:cNvSpPr>
            <a:spLocks noGrp="1"/>
          </p:cNvSpPr>
          <p:nvPr>
            <p:ph idx="1"/>
          </p:nvPr>
        </p:nvSpPr>
        <p:spPr>
          <a:xfrm>
            <a:off x="457200" y="1898938"/>
            <a:ext cx="8229600" cy="4227225"/>
          </a:xfrm>
        </p:spPr>
        <p:txBody>
          <a:bodyPr>
            <a:normAutofit/>
          </a:bodyPr>
          <a:lstStyle/>
          <a:p>
            <a:pPr marL="0" indent="0">
              <a:buNone/>
            </a:pPr>
            <a:r>
              <a:rPr lang="en-US" sz="2000" b="1" dirty="0">
                <a:latin typeface="Asap" panose="02000506040000020004" pitchFamily="2" charset="77"/>
              </a:rPr>
              <a:t>Proposal we normally:</a:t>
            </a:r>
          </a:p>
          <a:p>
            <a:r>
              <a:rPr lang="en-US" sz="2000" dirty="0">
                <a:latin typeface="Asap" panose="02000506040000020004" pitchFamily="2" charset="77"/>
              </a:rPr>
              <a:t>Print copies of the annual accounts for the AGM</a:t>
            </a:r>
          </a:p>
          <a:p>
            <a:r>
              <a:rPr lang="en-US" sz="2000" dirty="0">
                <a:latin typeface="Asap" panose="02000506040000020004" pitchFamily="2" charset="77"/>
              </a:rPr>
              <a:t>Post on the Shop &amp; Café Website in advance</a:t>
            </a:r>
          </a:p>
          <a:p>
            <a:r>
              <a:rPr lang="en-US" sz="2000" dirty="0">
                <a:latin typeface="Asap" panose="02000506040000020004" pitchFamily="2" charset="77"/>
              </a:rPr>
              <a:t>Make available in hard copy in the shop and café on request.</a:t>
            </a:r>
          </a:p>
          <a:p>
            <a:r>
              <a:rPr lang="en-US" sz="2000" dirty="0">
                <a:latin typeface="Asap" panose="02000506040000020004" pitchFamily="2" charset="77"/>
              </a:rPr>
              <a:t>Printing costs £100+</a:t>
            </a:r>
          </a:p>
          <a:p>
            <a:pPr marL="0" indent="0">
              <a:buNone/>
            </a:pPr>
            <a:endParaRPr lang="en-US" sz="2000" b="1" dirty="0">
              <a:latin typeface="Asap" panose="02000506040000020004" pitchFamily="2" charset="77"/>
            </a:endParaRPr>
          </a:p>
          <a:p>
            <a:pPr marL="0" indent="0">
              <a:buNone/>
            </a:pPr>
            <a:r>
              <a:rPr lang="en-US" sz="2000" b="1" dirty="0">
                <a:latin typeface="Asap" panose="02000506040000020004" pitchFamily="2" charset="77"/>
              </a:rPr>
              <a:t>Motion:</a:t>
            </a:r>
          </a:p>
          <a:p>
            <a:pPr marL="0" indent="0">
              <a:buNone/>
            </a:pPr>
            <a:r>
              <a:rPr lang="en-US" sz="2000" dirty="0">
                <a:latin typeface="Asap" panose="02000506040000020004" pitchFamily="2" charset="77"/>
              </a:rPr>
              <a:t>Members are asked to consider and vote on a proposal that for future AGMs, Annual Accounts are provided in electronic means only and not printed in hardcopy. </a:t>
            </a:r>
            <a:endParaRPr lang="en-GB" sz="2000" dirty="0">
              <a:latin typeface="Asap"/>
              <a:cs typeface="Asap"/>
            </a:endParaRPr>
          </a:p>
          <a:p>
            <a:endParaRPr lang="en-US" dirty="0"/>
          </a:p>
        </p:txBody>
      </p:sp>
      <p:pic>
        <p:nvPicPr>
          <p:cNvPr id="4" name="Picture 3" descr="Screen Shot 2016-04-04 at 12.46.27.png">
            <a:extLst>
              <a:ext uri="{FF2B5EF4-FFF2-40B4-BE49-F238E27FC236}">
                <a16:creationId xmlns:a16="http://schemas.microsoft.com/office/drawing/2014/main" id="{5EF434B9-BA76-4949-A73E-D506F52F1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4638"/>
            <a:ext cx="4470400" cy="870238"/>
          </a:xfrm>
          <a:prstGeom prst="rect">
            <a:avLst/>
          </a:prstGeom>
        </p:spPr>
      </p:pic>
    </p:spTree>
    <p:extLst>
      <p:ext uri="{BB962C8B-B14F-4D97-AF65-F5344CB8AC3E}">
        <p14:creationId xmlns:p14="http://schemas.microsoft.com/office/powerpoint/2010/main" val="2213596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90BB-1CF5-5F47-A93D-B0042D93118B}"/>
              </a:ext>
            </a:extLst>
          </p:cNvPr>
          <p:cNvSpPr>
            <a:spLocks noGrp="1"/>
          </p:cNvSpPr>
          <p:nvPr>
            <p:ph type="title"/>
          </p:nvPr>
        </p:nvSpPr>
        <p:spPr>
          <a:xfrm>
            <a:off x="457200" y="644507"/>
            <a:ext cx="8229600" cy="1143000"/>
          </a:xfrm>
        </p:spPr>
        <p:txBody>
          <a:bodyPr>
            <a:normAutofit/>
          </a:bodyPr>
          <a:lstStyle/>
          <a:p>
            <a:r>
              <a:rPr lang="en-GB" sz="3200" b="1" dirty="0">
                <a:latin typeface="Asap" panose="02000506040000020004" pitchFamily="2" charset="77"/>
              </a:rPr>
              <a:t>Necessary or Desirable Expenditure Over the Next 12 – 24 Months </a:t>
            </a:r>
            <a:endParaRPr lang="en-US" sz="3200" dirty="0"/>
          </a:p>
        </p:txBody>
      </p:sp>
      <p:graphicFrame>
        <p:nvGraphicFramePr>
          <p:cNvPr id="5" name="Content Placeholder 4">
            <a:extLst>
              <a:ext uri="{FF2B5EF4-FFF2-40B4-BE49-F238E27FC236}">
                <a16:creationId xmlns:a16="http://schemas.microsoft.com/office/drawing/2014/main" id="{637E8CDF-0964-0842-9714-A2013E737364}"/>
              </a:ext>
            </a:extLst>
          </p:cNvPr>
          <p:cNvGraphicFramePr>
            <a:graphicFrameLocks noGrp="1"/>
          </p:cNvGraphicFramePr>
          <p:nvPr>
            <p:ph idx="1"/>
            <p:extLst>
              <p:ext uri="{D42A27DB-BD31-4B8C-83A1-F6EECF244321}">
                <p14:modId xmlns:p14="http://schemas.microsoft.com/office/powerpoint/2010/main" val="2637581365"/>
              </p:ext>
            </p:extLst>
          </p:nvPr>
        </p:nvGraphicFramePr>
        <p:xfrm>
          <a:off x="457200" y="1890713"/>
          <a:ext cx="8229600" cy="4475480"/>
        </p:xfrm>
        <a:graphic>
          <a:graphicData uri="http://schemas.openxmlformats.org/drawingml/2006/table">
            <a:tbl>
              <a:tblPr firstRow="1" bandRow="1">
                <a:tableStyleId>{5C22544A-7EE6-4342-B048-85BDC9FD1C3A}</a:tableStyleId>
              </a:tblPr>
              <a:tblGrid>
                <a:gridCol w="6200454">
                  <a:extLst>
                    <a:ext uri="{9D8B030D-6E8A-4147-A177-3AD203B41FA5}">
                      <a16:colId xmlns:a16="http://schemas.microsoft.com/office/drawing/2014/main" val="3827294598"/>
                    </a:ext>
                  </a:extLst>
                </a:gridCol>
                <a:gridCol w="2029146">
                  <a:extLst>
                    <a:ext uri="{9D8B030D-6E8A-4147-A177-3AD203B41FA5}">
                      <a16:colId xmlns:a16="http://schemas.microsoft.com/office/drawing/2014/main" val="23418447"/>
                    </a:ext>
                  </a:extLst>
                </a:gridCol>
              </a:tblGrid>
              <a:tr h="370840">
                <a:tc>
                  <a:txBody>
                    <a:bodyPr/>
                    <a:lstStyle/>
                    <a:p>
                      <a:r>
                        <a:rPr lang="en-US" sz="2000" b="1" dirty="0">
                          <a:latin typeface="Asap" panose="02000506040000020004" pitchFamily="2" charset="77"/>
                        </a:rPr>
                        <a:t>Item</a:t>
                      </a:r>
                    </a:p>
                  </a:txBody>
                  <a:tcPr/>
                </a:tc>
                <a:tc>
                  <a:txBody>
                    <a:bodyPr/>
                    <a:lstStyle/>
                    <a:p>
                      <a:r>
                        <a:rPr lang="en-US" dirty="0">
                          <a:latin typeface="Asap" panose="02000506040000020004" pitchFamily="2" charset="77"/>
                        </a:rPr>
                        <a:t>Estimated Cost £s</a:t>
                      </a:r>
                    </a:p>
                  </a:txBody>
                  <a:tcPr/>
                </a:tc>
                <a:extLst>
                  <a:ext uri="{0D108BD9-81ED-4DB2-BD59-A6C34878D82A}">
                    <a16:rowId xmlns:a16="http://schemas.microsoft.com/office/drawing/2014/main" val="246982634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Renewal of Lights in shop to LED</a:t>
                      </a:r>
                    </a:p>
                  </a:txBody>
                  <a:tcPr/>
                </a:tc>
                <a:tc>
                  <a:txBody>
                    <a:bodyPr/>
                    <a:lstStyle/>
                    <a:p>
                      <a:r>
                        <a:rPr lang="en-US" dirty="0"/>
                        <a:t>2,700</a:t>
                      </a:r>
                    </a:p>
                  </a:txBody>
                  <a:tcPr/>
                </a:tc>
                <a:extLst>
                  <a:ext uri="{0D108BD9-81ED-4DB2-BD59-A6C34878D82A}">
                    <a16:rowId xmlns:a16="http://schemas.microsoft.com/office/drawing/2014/main" val="30591158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Vegetable chiller for</a:t>
                      </a:r>
                      <a:r>
                        <a:rPr lang="en-GB" baseline="0" dirty="0">
                          <a:latin typeface="Asap" panose="02000506040000020004" pitchFamily="2" charset="77"/>
                        </a:rPr>
                        <a:t> shop</a:t>
                      </a:r>
                      <a:endParaRPr lang="en-GB" dirty="0">
                        <a:latin typeface="Asap" panose="02000506040000020004" pitchFamily="2" charset="77"/>
                      </a:endParaRPr>
                    </a:p>
                  </a:txBody>
                  <a:tcPr/>
                </a:tc>
                <a:tc>
                  <a:txBody>
                    <a:bodyPr/>
                    <a:lstStyle/>
                    <a:p>
                      <a:r>
                        <a:rPr lang="en-US" dirty="0"/>
                        <a:t>2,500</a:t>
                      </a:r>
                    </a:p>
                  </a:txBody>
                  <a:tcPr/>
                </a:tc>
                <a:extLst>
                  <a:ext uri="{0D108BD9-81ED-4DB2-BD59-A6C34878D82A}">
                    <a16:rowId xmlns:a16="http://schemas.microsoft.com/office/drawing/2014/main" val="319826024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Update</a:t>
                      </a:r>
                      <a:r>
                        <a:rPr lang="en-GB" baseline="0" dirty="0">
                          <a:latin typeface="Asap" panose="02000506040000020004" pitchFamily="2" charset="77"/>
                        </a:rPr>
                        <a:t> office computer / Back office software</a:t>
                      </a:r>
                      <a:endParaRPr lang="en-GB" dirty="0">
                        <a:latin typeface="Asap" panose="02000506040000020004" pitchFamily="2" charset="77"/>
                      </a:endParaRPr>
                    </a:p>
                  </a:txBody>
                  <a:tcPr/>
                </a:tc>
                <a:tc>
                  <a:txBody>
                    <a:bodyPr/>
                    <a:lstStyle/>
                    <a:p>
                      <a:r>
                        <a:rPr lang="en-US" dirty="0"/>
                        <a:t>2,500</a:t>
                      </a:r>
                    </a:p>
                  </a:txBody>
                  <a:tcPr/>
                </a:tc>
                <a:extLst>
                  <a:ext uri="{0D108BD9-81ED-4DB2-BD59-A6C34878D82A}">
                    <a16:rowId xmlns:a16="http://schemas.microsoft.com/office/drawing/2014/main" val="318732879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Treating cafe </a:t>
                      </a:r>
                      <a:r>
                        <a:rPr lang="en-GB" sz="1800" kern="1200" dirty="0">
                          <a:latin typeface="Asap" panose="02000506040000020004" pitchFamily="2" charset="77"/>
                        </a:rPr>
                        <a:t>exterior</a:t>
                      </a:r>
                      <a:endParaRPr lang="en-GB" dirty="0">
                        <a:latin typeface="Asap" panose="02000506040000020004" pitchFamily="2" charset="77"/>
                      </a:endParaRPr>
                    </a:p>
                  </a:txBody>
                  <a:tcPr/>
                </a:tc>
                <a:tc>
                  <a:txBody>
                    <a:bodyPr/>
                    <a:lstStyle/>
                    <a:p>
                      <a:r>
                        <a:rPr lang="en-US" dirty="0"/>
                        <a:t>1,500</a:t>
                      </a:r>
                    </a:p>
                  </a:txBody>
                  <a:tcPr/>
                </a:tc>
                <a:extLst>
                  <a:ext uri="{0D108BD9-81ED-4DB2-BD59-A6C34878D82A}">
                    <a16:rowId xmlns:a16="http://schemas.microsoft.com/office/drawing/2014/main" val="279890181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Shed</a:t>
                      </a:r>
                      <a:r>
                        <a:rPr lang="en-GB" baseline="0" dirty="0">
                          <a:latin typeface="Asap" panose="02000506040000020004" pitchFamily="2" charset="77"/>
                        </a:rPr>
                        <a:t> for storage</a:t>
                      </a:r>
                      <a:endParaRPr lang="en-GB" dirty="0">
                        <a:latin typeface="Asap" panose="02000506040000020004" pitchFamily="2" charset="77"/>
                      </a:endParaRPr>
                    </a:p>
                  </a:txBody>
                  <a:tcPr/>
                </a:tc>
                <a:tc>
                  <a:txBody>
                    <a:bodyPr/>
                    <a:lstStyle/>
                    <a:p>
                      <a:r>
                        <a:rPr lang="en-US" dirty="0"/>
                        <a:t>600</a:t>
                      </a:r>
                    </a:p>
                  </a:txBody>
                  <a:tcPr/>
                </a:tc>
                <a:extLst>
                  <a:ext uri="{0D108BD9-81ED-4DB2-BD59-A6C34878D82A}">
                    <a16:rowId xmlns:a16="http://schemas.microsoft.com/office/drawing/2014/main" val="254033013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Car Park – Gravel</a:t>
                      </a:r>
                      <a:r>
                        <a:rPr lang="en-GB" baseline="0" dirty="0">
                          <a:latin typeface="Asap" panose="02000506040000020004" pitchFamily="2" charset="77"/>
                        </a:rPr>
                        <a:t> for car park and to make more accessible</a:t>
                      </a:r>
                      <a:endParaRPr lang="en-GB" dirty="0">
                        <a:latin typeface="Asap" panose="02000506040000020004" pitchFamily="2" charset="77"/>
                      </a:endParaRPr>
                    </a:p>
                  </a:txBody>
                  <a:tcPr/>
                </a:tc>
                <a:tc>
                  <a:txBody>
                    <a:bodyPr/>
                    <a:lstStyle/>
                    <a:p>
                      <a:r>
                        <a:rPr lang="en-US" dirty="0"/>
                        <a:t>500</a:t>
                      </a:r>
                    </a:p>
                  </a:txBody>
                  <a:tcPr/>
                </a:tc>
                <a:extLst>
                  <a:ext uri="{0D108BD9-81ED-4DB2-BD59-A6C34878D82A}">
                    <a16:rowId xmlns:a16="http://schemas.microsoft.com/office/drawing/2014/main" val="360092869"/>
                  </a:ext>
                </a:extLst>
              </a:tr>
              <a:tr h="370840">
                <a:tc>
                  <a:txBody>
                    <a:bodyPr/>
                    <a:lstStyle/>
                    <a:p>
                      <a:r>
                        <a:rPr lang="en-US" dirty="0"/>
                        <a:t>Counter Chiller in Cafe</a:t>
                      </a:r>
                    </a:p>
                  </a:txBody>
                  <a:tcPr/>
                </a:tc>
                <a:tc>
                  <a:txBody>
                    <a:bodyPr/>
                    <a:lstStyle/>
                    <a:p>
                      <a:r>
                        <a:rPr lang="en-US" dirty="0"/>
                        <a:t>400</a:t>
                      </a:r>
                    </a:p>
                  </a:txBody>
                  <a:tcPr/>
                </a:tc>
                <a:extLst>
                  <a:ext uri="{0D108BD9-81ED-4DB2-BD59-A6C34878D82A}">
                    <a16:rowId xmlns:a16="http://schemas.microsoft.com/office/drawing/2014/main" val="303566668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latin typeface="Asap" panose="02000506040000020004" pitchFamily="2" charset="77"/>
                        </a:rPr>
                        <a:t>General repairs</a:t>
                      </a:r>
                      <a:r>
                        <a:rPr lang="en-GB" baseline="0" dirty="0">
                          <a:latin typeface="Asap" panose="02000506040000020004" pitchFamily="2" charset="77"/>
                        </a:rPr>
                        <a:t> &amp; maintenance e.g. Painting, new shelving</a:t>
                      </a:r>
                    </a:p>
                  </a:txBody>
                  <a:tcPr/>
                </a:tc>
                <a:tc>
                  <a:txBody>
                    <a:bodyPr/>
                    <a:lstStyle/>
                    <a:p>
                      <a:r>
                        <a:rPr lang="en-US" dirty="0"/>
                        <a:t>600</a:t>
                      </a:r>
                    </a:p>
                  </a:txBody>
                  <a:tcPr/>
                </a:tc>
                <a:extLst>
                  <a:ext uri="{0D108BD9-81ED-4DB2-BD59-A6C34878D82A}">
                    <a16:rowId xmlns:a16="http://schemas.microsoft.com/office/drawing/2014/main" val="3289700580"/>
                  </a:ext>
                </a:extLst>
              </a:tr>
              <a:tr h="370840">
                <a:tc>
                  <a:txBody>
                    <a:bodyPr/>
                    <a:lstStyle/>
                    <a:p>
                      <a:r>
                        <a:rPr lang="en-US" b="1" dirty="0"/>
                        <a:t>Total</a:t>
                      </a:r>
                    </a:p>
                  </a:txBody>
                  <a:tcPr/>
                </a:tc>
                <a:tc>
                  <a:txBody>
                    <a:bodyPr/>
                    <a:lstStyle/>
                    <a:p>
                      <a:r>
                        <a:rPr lang="en-US" dirty="0"/>
                        <a:t>11,300</a:t>
                      </a:r>
                    </a:p>
                  </a:txBody>
                  <a:tcPr/>
                </a:tc>
                <a:extLst>
                  <a:ext uri="{0D108BD9-81ED-4DB2-BD59-A6C34878D82A}">
                    <a16:rowId xmlns:a16="http://schemas.microsoft.com/office/drawing/2014/main" val="2436148048"/>
                  </a:ext>
                </a:extLst>
              </a:tr>
              <a:tr h="370840">
                <a:tc>
                  <a:txBody>
                    <a:bodyPr/>
                    <a:lstStyle/>
                    <a:p>
                      <a:r>
                        <a:rPr lang="en-US" dirty="0"/>
                        <a:t>Plus Roof Repairs</a:t>
                      </a:r>
                    </a:p>
                  </a:txBody>
                  <a:tcPr/>
                </a:tc>
                <a:tc>
                  <a:txBody>
                    <a:bodyPr/>
                    <a:lstStyle/>
                    <a:p>
                      <a:r>
                        <a:rPr lang="en-US" dirty="0"/>
                        <a:t>tbc</a:t>
                      </a:r>
                    </a:p>
                  </a:txBody>
                  <a:tcPr/>
                </a:tc>
                <a:extLst>
                  <a:ext uri="{0D108BD9-81ED-4DB2-BD59-A6C34878D82A}">
                    <a16:rowId xmlns:a16="http://schemas.microsoft.com/office/drawing/2014/main" val="252436543"/>
                  </a:ext>
                </a:extLst>
              </a:tr>
              <a:tr h="370840">
                <a:tc>
                  <a:txBody>
                    <a:bodyPr/>
                    <a:lstStyle/>
                    <a:p>
                      <a:r>
                        <a:rPr lang="en-US" dirty="0"/>
                        <a:t>Outside Chairs &amp; Tables (600 Grant + 1,000 donation received)</a:t>
                      </a:r>
                    </a:p>
                  </a:txBody>
                  <a:tcPr/>
                </a:tc>
                <a:tc>
                  <a:txBody>
                    <a:bodyPr/>
                    <a:lstStyle/>
                    <a:p>
                      <a:r>
                        <a:rPr lang="en-US" dirty="0"/>
                        <a:t>[1,600]</a:t>
                      </a:r>
                    </a:p>
                  </a:txBody>
                  <a:tcPr/>
                </a:tc>
                <a:extLst>
                  <a:ext uri="{0D108BD9-81ED-4DB2-BD59-A6C34878D82A}">
                    <a16:rowId xmlns:a16="http://schemas.microsoft.com/office/drawing/2014/main" val="1344100886"/>
                  </a:ext>
                </a:extLst>
              </a:tr>
            </a:tbl>
          </a:graphicData>
        </a:graphic>
      </p:graphicFrame>
      <p:pic>
        <p:nvPicPr>
          <p:cNvPr id="4" name="Picture 3" descr="Screen Shot 2016-04-04 at 12.46.27.png">
            <a:extLst>
              <a:ext uri="{FF2B5EF4-FFF2-40B4-BE49-F238E27FC236}">
                <a16:creationId xmlns:a16="http://schemas.microsoft.com/office/drawing/2014/main" id="{B4AE5F03-C316-8949-BB47-82D3A729F5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6064"/>
            <a:ext cx="2625047" cy="511009"/>
          </a:xfrm>
          <a:prstGeom prst="rect">
            <a:avLst/>
          </a:prstGeom>
        </p:spPr>
      </p:pic>
    </p:spTree>
    <p:extLst>
      <p:ext uri="{BB962C8B-B14F-4D97-AF65-F5344CB8AC3E}">
        <p14:creationId xmlns:p14="http://schemas.microsoft.com/office/powerpoint/2010/main" val="1373229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2481"/>
            <a:ext cx="8229600" cy="986319"/>
          </a:xfrm>
        </p:spPr>
        <p:txBody>
          <a:bodyPr>
            <a:normAutofit fontScale="90000"/>
          </a:bodyPr>
          <a:lstStyle/>
          <a:p>
            <a:br>
              <a:rPr lang="en-GB" sz="3200" b="1" dirty="0">
                <a:latin typeface="Asap" panose="02000506040000020004" pitchFamily="2" charset="77"/>
              </a:rPr>
            </a:br>
            <a:r>
              <a:rPr lang="en-GB" sz="3200" b="1" dirty="0">
                <a:latin typeface="Asap" panose="02000506040000020004" pitchFamily="2" charset="77"/>
              </a:rPr>
              <a:t>Necessary or Desirable Expenditure Over the Next 12 – 24 Months </a:t>
            </a:r>
            <a:br>
              <a:rPr lang="en-GB" sz="3200" dirty="0"/>
            </a:br>
            <a:endParaRPr lang="en-US" sz="3200" dirty="0"/>
          </a:p>
        </p:txBody>
      </p:sp>
      <p:sp>
        <p:nvSpPr>
          <p:cNvPr id="3" name="Content Placeholder 2"/>
          <p:cNvSpPr>
            <a:spLocks noGrp="1"/>
          </p:cNvSpPr>
          <p:nvPr>
            <p:ph idx="1"/>
          </p:nvPr>
        </p:nvSpPr>
        <p:spPr>
          <a:xfrm>
            <a:off x="457200" y="1756881"/>
            <a:ext cx="8229600" cy="4369283"/>
          </a:xfrm>
        </p:spPr>
        <p:txBody>
          <a:bodyPr>
            <a:noAutofit/>
          </a:bodyPr>
          <a:lstStyle/>
          <a:p>
            <a:pPr marL="0" indent="0">
              <a:buNone/>
            </a:pPr>
            <a:r>
              <a:rPr lang="en-US" sz="2000" b="1" dirty="0">
                <a:latin typeface="Asap" panose="02000506040000020004" pitchFamily="2" charset="77"/>
              </a:rPr>
              <a:t>Need to fund raise, so:</a:t>
            </a:r>
          </a:p>
          <a:p>
            <a:r>
              <a:rPr lang="en-US" sz="2000" dirty="0">
                <a:latin typeface="Asap" panose="02000506040000020004" pitchFamily="2" charset="77"/>
              </a:rPr>
              <a:t>Seek grants.</a:t>
            </a:r>
          </a:p>
          <a:p>
            <a:r>
              <a:rPr lang="en-US" sz="2000" dirty="0">
                <a:latin typeface="Asap" panose="02000506040000020004" pitchFamily="2" charset="77"/>
              </a:rPr>
              <a:t>Village events.</a:t>
            </a:r>
          </a:p>
          <a:p>
            <a:r>
              <a:rPr lang="en-US" sz="2000" dirty="0">
                <a:latin typeface="Asap" panose="02000506040000020004" pitchFamily="2" charset="77"/>
              </a:rPr>
              <a:t>A share offer.</a:t>
            </a:r>
          </a:p>
          <a:p>
            <a:r>
              <a:rPr lang="en-US" sz="2000" dirty="0">
                <a:latin typeface="Asap" panose="02000506040000020004" pitchFamily="2" charset="77"/>
              </a:rPr>
              <a:t>Seek a new Committee member (or a committed volunteer) to lead on fund raising in addition to kind help offered by Colin Lewis Edwards</a:t>
            </a:r>
          </a:p>
        </p:txBody>
      </p:sp>
    </p:spTree>
    <p:extLst>
      <p:ext uri="{BB962C8B-B14F-4D97-AF65-F5344CB8AC3E}">
        <p14:creationId xmlns:p14="http://schemas.microsoft.com/office/powerpoint/2010/main" val="2798281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6032"/>
            <a:ext cx="8229600" cy="591802"/>
          </a:xfrm>
        </p:spPr>
        <p:txBody>
          <a:bodyPr>
            <a:normAutofit/>
          </a:bodyPr>
          <a:lstStyle/>
          <a:p>
            <a:r>
              <a:rPr lang="en-US" sz="3200" b="1" dirty="0">
                <a:latin typeface="Asap"/>
                <a:cs typeface="Asap"/>
              </a:rPr>
              <a:t>Member Strategy</a:t>
            </a:r>
          </a:p>
        </p:txBody>
      </p:sp>
      <p:sp>
        <p:nvSpPr>
          <p:cNvPr id="3" name="Content Placeholder 2"/>
          <p:cNvSpPr>
            <a:spLocks noGrp="1"/>
          </p:cNvSpPr>
          <p:nvPr>
            <p:ph idx="1"/>
          </p:nvPr>
        </p:nvSpPr>
        <p:spPr>
          <a:xfrm>
            <a:off x="318499" y="1417834"/>
            <a:ext cx="8455631" cy="5241730"/>
          </a:xfrm>
        </p:spPr>
        <p:txBody>
          <a:bodyPr>
            <a:noAutofit/>
          </a:bodyPr>
          <a:lstStyle/>
          <a:p>
            <a:pPr marL="0" indent="0">
              <a:buNone/>
            </a:pPr>
            <a:r>
              <a:rPr lang="en-GB" sz="1800" dirty="0"/>
              <a:t>The Society is a member owned: members </a:t>
            </a:r>
            <a:r>
              <a:rPr lang="en-US" sz="1800" dirty="0"/>
              <a:t>have a voice in the direction of the business &amp; provide a pool of people to draw on for the Management Committee, and for volunteering. </a:t>
            </a:r>
            <a:r>
              <a:rPr lang="en-GB" sz="1800" dirty="0"/>
              <a:t>Our Rules require a membership strategy: our Strategy is:</a:t>
            </a:r>
          </a:p>
          <a:p>
            <a:pPr lvl="0"/>
            <a:r>
              <a:rPr lang="en-US" sz="1800" dirty="0"/>
              <a:t>To engage the Community: we do this through volunteer events, email, 20/20 communications, and social media. </a:t>
            </a:r>
            <a:endParaRPr lang="en-GB" sz="1800" dirty="0"/>
          </a:p>
          <a:p>
            <a:r>
              <a:rPr lang="en-US" sz="1800" dirty="0"/>
              <a:t>A membership newsletter circulation.</a:t>
            </a:r>
            <a:endParaRPr lang="en-GB" sz="1800" dirty="0"/>
          </a:p>
          <a:p>
            <a:r>
              <a:rPr lang="en-US" sz="1800" dirty="0"/>
              <a:t>To permanently open to new Members (from June 2016) to ensure that people who move in and out of the village, or use the shop and café, can join as and when.</a:t>
            </a:r>
            <a:endParaRPr lang="en-GB" sz="1800" dirty="0"/>
          </a:p>
          <a:p>
            <a:r>
              <a:rPr lang="en-US" sz="1800" dirty="0"/>
              <a:t>Formal communications, e.g. AGM and Management Committee documents are available in the shop on request, and on the website.</a:t>
            </a:r>
            <a:endParaRPr lang="en-GB" sz="1800" dirty="0"/>
          </a:p>
          <a:p>
            <a:r>
              <a:rPr lang="en-US" sz="1800" dirty="0"/>
              <a:t>Volunteering: we have a strong group of volunteers and are aware that we need effective communication and support: for example, feedback events.  </a:t>
            </a:r>
          </a:p>
          <a:p>
            <a:r>
              <a:rPr lang="en-US" sz="1800" dirty="0"/>
              <a:t>Continue to actively recruit volunteers and encourage volunteers to ‘do’ a regular slot to help managers and reduce their time in staffing the shop and café.</a:t>
            </a:r>
            <a:endParaRPr lang="en-GB" dirty="0"/>
          </a:p>
          <a:p>
            <a:pPr marL="0" indent="0">
              <a:buNone/>
            </a:pPr>
            <a:endParaRPr lang="en-GB" sz="1600" dirty="0">
              <a:latin typeface="Asap"/>
              <a:cs typeface="Asap"/>
            </a:endParaRP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5023"/>
            <a:ext cx="2419564" cy="471009"/>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976"/>
            <a:ext cx="8229600" cy="731838"/>
          </a:xfrm>
        </p:spPr>
        <p:txBody>
          <a:bodyPr>
            <a:normAutofit/>
          </a:bodyPr>
          <a:lstStyle/>
          <a:p>
            <a:r>
              <a:rPr lang="en-US" sz="3600" b="1" dirty="0">
                <a:latin typeface="Asap"/>
                <a:cs typeface="Asap"/>
              </a:rPr>
              <a:t>Member Strategy</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GB" sz="2800" dirty="0">
                <a:latin typeface="Asap"/>
                <a:cs typeface="Asap"/>
              </a:rPr>
              <a:t>Members are invited to:</a:t>
            </a:r>
          </a:p>
          <a:p>
            <a:pPr marL="0" indent="0">
              <a:buNone/>
            </a:pPr>
            <a:endParaRPr lang="en-GB" sz="2800" dirty="0">
              <a:latin typeface="Asap"/>
              <a:cs typeface="Asap"/>
            </a:endParaRPr>
          </a:p>
          <a:p>
            <a:r>
              <a:rPr lang="en-GB" sz="2800" dirty="0">
                <a:latin typeface="Asap"/>
                <a:cs typeface="Asap"/>
              </a:rPr>
              <a:t>Ask questions and offer views, and then to:</a:t>
            </a:r>
          </a:p>
          <a:p>
            <a:pPr marL="0" indent="0">
              <a:buNone/>
            </a:pPr>
            <a:endParaRPr lang="en-GB" sz="2800" dirty="0">
              <a:latin typeface="Asap"/>
              <a:cs typeface="Asap"/>
            </a:endParaRPr>
          </a:p>
          <a:p>
            <a:pPr lvl="0"/>
            <a:r>
              <a:rPr lang="en-US" sz="2800" dirty="0">
                <a:latin typeface="Asap"/>
                <a:cs typeface="Asap"/>
              </a:rPr>
              <a:t>Endorse this broad strategy.</a:t>
            </a:r>
            <a:endParaRPr lang="en-GB" sz="2800" dirty="0">
              <a:latin typeface="Asap"/>
              <a:cs typeface="Asap"/>
            </a:endParaRP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4638"/>
            <a:ext cx="4470400" cy="870238"/>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03066-9609-C44E-9FB0-66507308CEB6}"/>
              </a:ext>
            </a:extLst>
          </p:cNvPr>
          <p:cNvSpPr>
            <a:spLocks noGrp="1"/>
          </p:cNvSpPr>
          <p:nvPr>
            <p:ph type="title"/>
          </p:nvPr>
        </p:nvSpPr>
        <p:spPr>
          <a:xfrm>
            <a:off x="457200" y="791110"/>
            <a:ext cx="8229600" cy="626528"/>
          </a:xfrm>
        </p:spPr>
        <p:txBody>
          <a:bodyPr>
            <a:normAutofit/>
          </a:bodyPr>
          <a:lstStyle/>
          <a:p>
            <a:r>
              <a:rPr lang="en-US" sz="3200" b="1" dirty="0">
                <a:latin typeface="Asap" panose="02000506040000020004" pitchFamily="2" charset="77"/>
              </a:rPr>
              <a:t>Environment, Sustainability &amp; Ethics</a:t>
            </a:r>
          </a:p>
        </p:txBody>
      </p:sp>
      <p:sp>
        <p:nvSpPr>
          <p:cNvPr id="3" name="Content Placeholder 2">
            <a:extLst>
              <a:ext uri="{FF2B5EF4-FFF2-40B4-BE49-F238E27FC236}">
                <a16:creationId xmlns:a16="http://schemas.microsoft.com/office/drawing/2014/main" id="{E9C39B07-6CB5-2543-8DA6-8E7484A96AB0}"/>
              </a:ext>
            </a:extLst>
          </p:cNvPr>
          <p:cNvSpPr>
            <a:spLocks noGrp="1"/>
          </p:cNvSpPr>
          <p:nvPr>
            <p:ph idx="1"/>
          </p:nvPr>
        </p:nvSpPr>
        <p:spPr/>
        <p:txBody>
          <a:bodyPr>
            <a:normAutofit/>
          </a:bodyPr>
          <a:lstStyle/>
          <a:p>
            <a:pPr marL="0" indent="0">
              <a:buNone/>
            </a:pPr>
            <a:r>
              <a:rPr lang="en-US" sz="2000" dirty="0">
                <a:latin typeface="Asap" panose="02000506040000020004" pitchFamily="2" charset="77"/>
              </a:rPr>
              <a:t>Members &amp; Volunteers have raised various questions about:</a:t>
            </a:r>
          </a:p>
          <a:p>
            <a:r>
              <a:rPr lang="en-US" sz="2000" dirty="0">
                <a:latin typeface="Asap" panose="02000506040000020004" pitchFamily="2" charset="77"/>
              </a:rPr>
              <a:t>Use of plastics in the shop &amp; café and can we reduce (20/20 conducted a plastics audit in 2018)</a:t>
            </a:r>
          </a:p>
          <a:p>
            <a:r>
              <a:rPr lang="en-US" sz="2000" dirty="0">
                <a:latin typeface="Asap" panose="02000506040000020004" pitchFamily="2" charset="77"/>
              </a:rPr>
              <a:t>The sale of specific products e.g.:</a:t>
            </a:r>
          </a:p>
          <a:p>
            <a:pPr lvl="1"/>
            <a:r>
              <a:rPr lang="en-US" sz="1600" dirty="0">
                <a:latin typeface="Asap" panose="02000506040000020004" pitchFamily="2" charset="77"/>
              </a:rPr>
              <a:t>Children’s magazines with cheap plastic toys.</a:t>
            </a:r>
          </a:p>
          <a:p>
            <a:pPr lvl="1"/>
            <a:r>
              <a:rPr lang="en-US" sz="1600" dirty="0">
                <a:latin typeface="Asap" panose="02000506040000020004" pitchFamily="2" charset="77"/>
              </a:rPr>
              <a:t>Products containing unsustainably sourced palm oil</a:t>
            </a:r>
          </a:p>
          <a:p>
            <a:pPr lvl="1"/>
            <a:r>
              <a:rPr lang="en-US" sz="1600" dirty="0">
                <a:latin typeface="Asap" panose="02000506040000020004" pitchFamily="2" charset="77"/>
              </a:rPr>
              <a:t>Tobacco.</a:t>
            </a:r>
          </a:p>
          <a:p>
            <a:pPr lvl="1"/>
            <a:r>
              <a:rPr lang="en-US" sz="1600" dirty="0">
                <a:latin typeface="Asap" panose="02000506040000020004" pitchFamily="2" charset="77"/>
              </a:rPr>
              <a:t>Magazines with particular content (e.g. the Fortean Times)</a:t>
            </a:r>
          </a:p>
          <a:p>
            <a:r>
              <a:rPr lang="en-US" sz="2000" dirty="0">
                <a:latin typeface="Asap" panose="02000506040000020004" pitchFamily="2" charset="77"/>
              </a:rPr>
              <a:t>Waste disposal (e.g. food products)</a:t>
            </a:r>
          </a:p>
          <a:p>
            <a:r>
              <a:rPr lang="en-US" sz="2000" dirty="0">
                <a:latin typeface="Asap" panose="02000506040000020004" pitchFamily="2" charset="77"/>
              </a:rPr>
              <a:t>Too many sweets etc.</a:t>
            </a:r>
          </a:p>
          <a:p>
            <a:r>
              <a:rPr lang="en-US" sz="2000" dirty="0">
                <a:latin typeface="Asap" panose="02000506040000020004" pitchFamily="2" charset="77"/>
              </a:rPr>
              <a:t>General policies around the choice of items for sale on health, environmental or other grounds.  </a:t>
            </a:r>
          </a:p>
          <a:p>
            <a:pPr marL="0" indent="0">
              <a:buNone/>
            </a:pPr>
            <a:endParaRPr lang="en-US" sz="2000" dirty="0">
              <a:latin typeface="Asap" panose="02000506040000020004" pitchFamily="2" charset="77"/>
            </a:endParaRPr>
          </a:p>
          <a:p>
            <a:endParaRPr lang="en-US" sz="2000" dirty="0">
              <a:latin typeface="Asap" panose="02000506040000020004" pitchFamily="2" charset="77"/>
            </a:endParaRPr>
          </a:p>
        </p:txBody>
      </p:sp>
      <p:pic>
        <p:nvPicPr>
          <p:cNvPr id="4" name="Picture 3" descr="Screen Shot 2016-04-04 at 12.46.27.png">
            <a:extLst>
              <a:ext uri="{FF2B5EF4-FFF2-40B4-BE49-F238E27FC236}">
                <a16:creationId xmlns:a16="http://schemas.microsoft.com/office/drawing/2014/main" id="{8CC2013C-7685-A242-8556-D01AC0E9EC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5023"/>
            <a:ext cx="2419564" cy="471009"/>
          </a:xfrm>
          <a:prstGeom prst="rect">
            <a:avLst/>
          </a:prstGeom>
        </p:spPr>
      </p:pic>
    </p:spTree>
    <p:extLst>
      <p:ext uri="{BB962C8B-B14F-4D97-AF65-F5344CB8AC3E}">
        <p14:creationId xmlns:p14="http://schemas.microsoft.com/office/powerpoint/2010/main" val="411051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8765"/>
            <a:ext cx="8229600" cy="731838"/>
          </a:xfrm>
        </p:spPr>
        <p:txBody>
          <a:bodyPr>
            <a:normAutofit/>
          </a:bodyPr>
          <a:lstStyle/>
          <a:p>
            <a:r>
              <a:rPr lang="en-US" sz="3200" b="1" dirty="0">
                <a:latin typeface="Asap"/>
                <a:cs typeface="Asap"/>
              </a:rPr>
              <a:t>Chair’s Report to 30</a:t>
            </a:r>
            <a:r>
              <a:rPr lang="en-US" sz="3200" b="1" baseline="30000" dirty="0">
                <a:latin typeface="Asap"/>
                <a:cs typeface="Asap"/>
              </a:rPr>
              <a:t>th</a:t>
            </a:r>
            <a:r>
              <a:rPr lang="en-US" sz="3200" b="1" dirty="0">
                <a:latin typeface="Asap"/>
                <a:cs typeface="Asap"/>
              </a:rPr>
              <a:t> September</a:t>
            </a:r>
          </a:p>
        </p:txBody>
      </p:sp>
      <p:sp>
        <p:nvSpPr>
          <p:cNvPr id="3" name="Content Placeholder 2"/>
          <p:cNvSpPr>
            <a:spLocks noGrp="1"/>
          </p:cNvSpPr>
          <p:nvPr>
            <p:ph idx="1"/>
          </p:nvPr>
        </p:nvSpPr>
        <p:spPr>
          <a:xfrm>
            <a:off x="457200" y="1620936"/>
            <a:ext cx="8229600" cy="5038628"/>
          </a:xfrm>
        </p:spPr>
        <p:txBody>
          <a:bodyPr>
            <a:noAutofit/>
          </a:bodyPr>
          <a:lstStyle/>
          <a:p>
            <a:pPr marL="0" lvl="0" indent="0">
              <a:buNone/>
            </a:pPr>
            <a:r>
              <a:rPr lang="en-GB" sz="1600" dirty="0">
                <a:latin typeface="Asap"/>
                <a:cs typeface="Asap"/>
              </a:rPr>
              <a:t>Third full year for the shop and second for the cafe.</a:t>
            </a:r>
          </a:p>
          <a:p>
            <a:pPr marL="0" lvl="0" indent="0">
              <a:buNone/>
            </a:pPr>
            <a:r>
              <a:rPr lang="en-GB" sz="1600" b="1" dirty="0">
                <a:latin typeface="Asap"/>
                <a:cs typeface="Asap"/>
              </a:rPr>
              <a:t>Shop</a:t>
            </a:r>
            <a:endParaRPr lang="en-GB" sz="1600" dirty="0">
              <a:latin typeface="Asap"/>
              <a:cs typeface="Asap"/>
            </a:endParaRPr>
          </a:p>
          <a:p>
            <a:r>
              <a:rPr lang="en-GB" sz="1600" dirty="0">
                <a:latin typeface="Asap"/>
                <a:cs typeface="Asap"/>
              </a:rPr>
              <a:t>Treasurers report will amplify, but a challenging year with fluctuating returns.</a:t>
            </a:r>
          </a:p>
          <a:p>
            <a:r>
              <a:rPr lang="en-GB" sz="1600" dirty="0">
                <a:latin typeface="Asap"/>
                <a:cs typeface="Asap"/>
              </a:rPr>
              <a:t>Operating in a challenging retailing context e.g. food price inflation / changing purchasing behaviours.</a:t>
            </a:r>
          </a:p>
          <a:p>
            <a:r>
              <a:rPr lang="en-GB" sz="1600" dirty="0">
                <a:latin typeface="Asap"/>
                <a:cs typeface="Asap"/>
              </a:rPr>
              <a:t>Improved overall stock control.</a:t>
            </a:r>
          </a:p>
          <a:p>
            <a:r>
              <a:rPr lang="en-GB" sz="1600" dirty="0">
                <a:latin typeface="Asap"/>
                <a:cs typeface="Asap"/>
              </a:rPr>
              <a:t>Waste / discounting systems working well, but still a challenge to contain waste / discounting.</a:t>
            </a:r>
          </a:p>
          <a:p>
            <a:r>
              <a:rPr lang="en-GB" sz="1600" dirty="0">
                <a:latin typeface="Asap"/>
                <a:cs typeface="Asap"/>
              </a:rPr>
              <a:t>Bell tower (and bell) restored after lightning strike in 2017: insurance outcome not as bad as expected, and thankyou for the kind donations that helped us both make up the shortfall and afford a lightning conductor – all completed during financial year 2017/18 even if accounted for in 2016/17</a:t>
            </a:r>
          </a:p>
          <a:p>
            <a:pPr marL="0" lvl="0" indent="0">
              <a:buNone/>
            </a:pPr>
            <a:endParaRPr lang="en-GB" sz="1600" b="1" dirty="0">
              <a:latin typeface="Asap"/>
              <a:cs typeface="Asap"/>
            </a:endParaRPr>
          </a:p>
          <a:p>
            <a:pPr marL="0" lvl="0" indent="0">
              <a:buNone/>
            </a:pPr>
            <a:endParaRPr lang="en-GB" sz="1600" dirty="0">
              <a:latin typeface="Asap"/>
              <a:cs typeface="Asap"/>
            </a:endParaRP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377" y="191943"/>
            <a:ext cx="4470400" cy="870238"/>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24D4C-CEF8-3741-A52E-F0D2AA453A66}"/>
              </a:ext>
            </a:extLst>
          </p:cNvPr>
          <p:cNvSpPr>
            <a:spLocks noGrp="1"/>
          </p:cNvSpPr>
          <p:nvPr>
            <p:ph type="title"/>
          </p:nvPr>
        </p:nvSpPr>
        <p:spPr>
          <a:xfrm>
            <a:off x="457200" y="821932"/>
            <a:ext cx="8229600" cy="595705"/>
          </a:xfrm>
        </p:spPr>
        <p:txBody>
          <a:bodyPr>
            <a:normAutofit fontScale="90000"/>
          </a:bodyPr>
          <a:lstStyle/>
          <a:p>
            <a:r>
              <a:rPr lang="en-US" b="1" dirty="0">
                <a:latin typeface="Asap" panose="02000506040000020004" pitchFamily="2" charset="77"/>
              </a:rPr>
              <a:t>Environment, Sustainability &amp; Ethics</a:t>
            </a:r>
            <a:endParaRPr lang="en-US" dirty="0"/>
          </a:p>
        </p:txBody>
      </p:sp>
      <p:sp>
        <p:nvSpPr>
          <p:cNvPr id="3" name="Content Placeholder 2">
            <a:extLst>
              <a:ext uri="{FF2B5EF4-FFF2-40B4-BE49-F238E27FC236}">
                <a16:creationId xmlns:a16="http://schemas.microsoft.com/office/drawing/2014/main" id="{55081F27-9B3E-694F-B136-CB2DC3525563}"/>
              </a:ext>
            </a:extLst>
          </p:cNvPr>
          <p:cNvSpPr>
            <a:spLocks noGrp="1"/>
          </p:cNvSpPr>
          <p:nvPr>
            <p:ph idx="1"/>
          </p:nvPr>
        </p:nvSpPr>
        <p:spPr>
          <a:xfrm>
            <a:off x="457200" y="1600200"/>
            <a:ext cx="8229600" cy="4964987"/>
          </a:xfrm>
        </p:spPr>
        <p:txBody>
          <a:bodyPr>
            <a:normAutofit fontScale="92500" lnSpcReduction="10000"/>
          </a:bodyPr>
          <a:lstStyle/>
          <a:p>
            <a:pPr marL="0" indent="0">
              <a:buNone/>
            </a:pPr>
            <a:r>
              <a:rPr lang="en-US" sz="2000" dirty="0">
                <a:latin typeface="Asap" panose="02000506040000020004" pitchFamily="2" charset="77"/>
              </a:rPr>
              <a:t>Our current policies are to:</a:t>
            </a:r>
          </a:p>
          <a:p>
            <a:r>
              <a:rPr lang="en-US" sz="2000" dirty="0">
                <a:latin typeface="Asap" panose="02000506040000020004" pitchFamily="2" charset="77"/>
              </a:rPr>
              <a:t>Offer a broad based product range (the Mary Poppins handbag ’philosophy’).</a:t>
            </a:r>
          </a:p>
          <a:p>
            <a:r>
              <a:rPr lang="en-US" sz="2000" dirty="0">
                <a:latin typeface="Asap" panose="02000506040000020004" pitchFamily="2" charset="77"/>
              </a:rPr>
              <a:t>Offer ‘ethical’ product alternatives where possible; but</a:t>
            </a:r>
          </a:p>
          <a:p>
            <a:r>
              <a:rPr lang="en-US" sz="2000" dirty="0">
                <a:latin typeface="Asap" panose="02000506040000020004" pitchFamily="2" charset="77"/>
              </a:rPr>
              <a:t>Not to extend this have a product based policy that excludes certain products such as tobacco although we do not, for example, sell pornography.</a:t>
            </a:r>
          </a:p>
          <a:p>
            <a:r>
              <a:rPr lang="en-US" sz="2000" dirty="0">
                <a:latin typeface="Asap" panose="02000506040000020004" pitchFamily="2" charset="77"/>
              </a:rPr>
              <a:t>Try to minimize our broad environmental foot print e.g. sourcing local products where we can, minimizing waste, and for example, use an air source heat pump for heating etc.</a:t>
            </a:r>
          </a:p>
          <a:p>
            <a:r>
              <a:rPr lang="en-US" sz="2000" dirty="0">
                <a:latin typeface="Asap" panose="02000506040000020004" pitchFamily="2" charset="77"/>
              </a:rPr>
              <a:t>Act on the plastics audit (albeit more slowly than we would like)</a:t>
            </a:r>
          </a:p>
          <a:p>
            <a:r>
              <a:rPr lang="en-US" sz="2000" dirty="0">
                <a:latin typeface="Asap" panose="02000506040000020004" pitchFamily="2" charset="77"/>
              </a:rPr>
              <a:t>Explore whether some products such as washing up liquid can be topped up using customers existing containers.</a:t>
            </a:r>
          </a:p>
          <a:p>
            <a:r>
              <a:rPr lang="en-US" sz="2000" dirty="0">
                <a:latin typeface="Asap" panose="02000506040000020004" pitchFamily="2" charset="77"/>
              </a:rPr>
              <a:t>Welcome and engage with all and everyone in a way that respects diversity and the individual and to have a strong sense of commitment to the fact that this is a community owned and run service.</a:t>
            </a:r>
          </a:p>
          <a:p>
            <a:endParaRPr lang="en-US" sz="2000" dirty="0">
              <a:latin typeface="Asap" panose="02000506040000020004" pitchFamily="2" charset="77"/>
            </a:endParaRPr>
          </a:p>
          <a:p>
            <a:endParaRPr lang="en-US" sz="2000" dirty="0">
              <a:latin typeface="Asap" panose="02000506040000020004" pitchFamily="2" charset="77"/>
            </a:endParaRPr>
          </a:p>
          <a:p>
            <a:endParaRPr lang="en-US" sz="2400" dirty="0">
              <a:latin typeface="Asap" panose="02000506040000020004" pitchFamily="2" charset="77"/>
            </a:endParaRPr>
          </a:p>
          <a:p>
            <a:endParaRPr lang="en-US" sz="2400" dirty="0">
              <a:latin typeface="Asap" panose="02000506040000020004" pitchFamily="2" charset="77"/>
            </a:endParaRPr>
          </a:p>
          <a:p>
            <a:endParaRPr lang="en-US" dirty="0">
              <a:latin typeface="Asap" panose="02000506040000020004" pitchFamily="2" charset="77"/>
            </a:endParaRPr>
          </a:p>
          <a:p>
            <a:pPr marL="0" indent="0">
              <a:buNone/>
            </a:pPr>
            <a:endParaRPr lang="en-US" dirty="0">
              <a:latin typeface="Asap" panose="02000506040000020004" pitchFamily="2" charset="77"/>
            </a:endParaRPr>
          </a:p>
        </p:txBody>
      </p:sp>
      <p:pic>
        <p:nvPicPr>
          <p:cNvPr id="4" name="Picture 3" descr="Screen Shot 2016-04-04 at 12.46.27.png">
            <a:extLst>
              <a:ext uri="{FF2B5EF4-FFF2-40B4-BE49-F238E27FC236}">
                <a16:creationId xmlns:a16="http://schemas.microsoft.com/office/drawing/2014/main" id="{86CCDDCF-3D72-F44D-9309-C68B6259B3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5023"/>
            <a:ext cx="2419564" cy="471009"/>
          </a:xfrm>
          <a:prstGeom prst="rect">
            <a:avLst/>
          </a:prstGeom>
        </p:spPr>
      </p:pic>
    </p:spTree>
    <p:extLst>
      <p:ext uri="{BB962C8B-B14F-4D97-AF65-F5344CB8AC3E}">
        <p14:creationId xmlns:p14="http://schemas.microsoft.com/office/powerpoint/2010/main" val="397201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0035-D54E-2044-B926-A18916DF92A9}"/>
              </a:ext>
            </a:extLst>
          </p:cNvPr>
          <p:cNvSpPr>
            <a:spLocks noGrp="1"/>
          </p:cNvSpPr>
          <p:nvPr>
            <p:ph type="title"/>
          </p:nvPr>
        </p:nvSpPr>
        <p:spPr>
          <a:xfrm>
            <a:off x="457200" y="873302"/>
            <a:ext cx="8229600" cy="544335"/>
          </a:xfrm>
        </p:spPr>
        <p:txBody>
          <a:bodyPr>
            <a:normAutofit fontScale="90000"/>
          </a:bodyPr>
          <a:lstStyle/>
          <a:p>
            <a:r>
              <a:rPr lang="en-US" b="1" dirty="0">
                <a:latin typeface="Asap" panose="02000506040000020004" pitchFamily="2" charset="77"/>
              </a:rPr>
              <a:t>Environment, Sustainability &amp; Ethics</a:t>
            </a:r>
            <a:endParaRPr lang="en-US" dirty="0"/>
          </a:p>
        </p:txBody>
      </p:sp>
      <p:sp>
        <p:nvSpPr>
          <p:cNvPr id="3" name="Content Placeholder 2">
            <a:extLst>
              <a:ext uri="{FF2B5EF4-FFF2-40B4-BE49-F238E27FC236}">
                <a16:creationId xmlns:a16="http://schemas.microsoft.com/office/drawing/2014/main" id="{9B99E174-EB7B-AB4E-A8A7-0FF33A0629EB}"/>
              </a:ext>
            </a:extLst>
          </p:cNvPr>
          <p:cNvSpPr>
            <a:spLocks noGrp="1"/>
          </p:cNvSpPr>
          <p:nvPr>
            <p:ph idx="1"/>
          </p:nvPr>
        </p:nvSpPr>
        <p:spPr/>
        <p:txBody>
          <a:bodyPr>
            <a:normAutofit/>
          </a:bodyPr>
          <a:lstStyle/>
          <a:p>
            <a:pPr marL="0" indent="0">
              <a:buNone/>
            </a:pPr>
            <a:r>
              <a:rPr lang="en-US" sz="2000" dirty="0">
                <a:latin typeface="Asap" panose="02000506040000020004" pitchFamily="2" charset="77"/>
              </a:rPr>
              <a:t>This is a complex set of questions which we the Management Committee believe is appropriate for Member consideration and guidance so:</a:t>
            </a:r>
          </a:p>
          <a:p>
            <a:pPr marL="0" indent="0">
              <a:buNone/>
            </a:pPr>
            <a:endParaRPr lang="en-US" sz="2000" dirty="0">
              <a:latin typeface="Asap" panose="02000506040000020004" pitchFamily="2" charset="77"/>
            </a:endParaRPr>
          </a:p>
          <a:p>
            <a:r>
              <a:rPr lang="en-US" sz="2000" dirty="0">
                <a:latin typeface="Asap" panose="02000506040000020004" pitchFamily="2" charset="77"/>
              </a:rPr>
              <a:t>We invite Member views to initiate a conversation.</a:t>
            </a:r>
          </a:p>
          <a:p>
            <a:r>
              <a:rPr lang="en-US" sz="2000" dirty="0">
                <a:latin typeface="Asap" panose="02000506040000020004" pitchFamily="2" charset="77"/>
              </a:rPr>
              <a:t>We are not putting any formal motions together at this stage, rather gathering evidence and views.</a:t>
            </a:r>
          </a:p>
          <a:p>
            <a:r>
              <a:rPr lang="en-US" sz="2000" dirty="0">
                <a:latin typeface="Asap" panose="02000506040000020004" pitchFamily="2" charset="77"/>
              </a:rPr>
              <a:t>The Management Committee will consider views and input as a step in either re-affirming our current policies or proposing changes dependent on Member views and further input.</a:t>
            </a:r>
          </a:p>
        </p:txBody>
      </p:sp>
      <p:pic>
        <p:nvPicPr>
          <p:cNvPr id="4" name="Picture 3" descr="Screen Shot 2016-04-04 at 12.46.27.png">
            <a:extLst>
              <a:ext uri="{FF2B5EF4-FFF2-40B4-BE49-F238E27FC236}">
                <a16:creationId xmlns:a16="http://schemas.microsoft.com/office/drawing/2014/main" id="{995569F1-0A21-3D44-85FB-18AA1A4A2E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5023"/>
            <a:ext cx="2419564" cy="471009"/>
          </a:xfrm>
          <a:prstGeom prst="rect">
            <a:avLst/>
          </a:prstGeom>
        </p:spPr>
      </p:pic>
    </p:spTree>
    <p:extLst>
      <p:ext uri="{BB962C8B-B14F-4D97-AF65-F5344CB8AC3E}">
        <p14:creationId xmlns:p14="http://schemas.microsoft.com/office/powerpoint/2010/main" val="1134517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461"/>
            <a:ext cx="8229600" cy="731838"/>
          </a:xfrm>
        </p:spPr>
        <p:txBody>
          <a:bodyPr>
            <a:normAutofit/>
          </a:bodyPr>
          <a:lstStyle/>
          <a:p>
            <a:r>
              <a:rPr lang="en-US" sz="3600" b="1" dirty="0">
                <a:latin typeface="Asap"/>
                <a:cs typeface="Asap"/>
              </a:rPr>
              <a:t>Management Committee Membership</a:t>
            </a: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4638"/>
            <a:ext cx="4470400" cy="870238"/>
          </a:xfrm>
          <a:prstGeom prst="rect">
            <a:avLst/>
          </a:prstGeom>
        </p:spPr>
      </p:pic>
      <p:sp>
        <p:nvSpPr>
          <p:cNvPr id="3" name="TextBox 2">
            <a:extLst>
              <a:ext uri="{FF2B5EF4-FFF2-40B4-BE49-F238E27FC236}">
                <a16:creationId xmlns:a16="http://schemas.microsoft.com/office/drawing/2014/main" id="{975DE349-0649-914F-9BC3-D480C9D4C752}"/>
              </a:ext>
            </a:extLst>
          </p:cNvPr>
          <p:cNvSpPr txBox="1"/>
          <p:nvPr/>
        </p:nvSpPr>
        <p:spPr>
          <a:xfrm>
            <a:off x="457200" y="1753299"/>
            <a:ext cx="8229600" cy="4801314"/>
          </a:xfrm>
          <a:prstGeom prst="rect">
            <a:avLst/>
          </a:prstGeom>
          <a:noFill/>
        </p:spPr>
        <p:txBody>
          <a:bodyPr wrap="square" rtlCol="0">
            <a:spAutoFit/>
          </a:bodyPr>
          <a:lstStyle/>
          <a:p>
            <a:pPr lvl="0"/>
            <a:r>
              <a:rPr lang="en-US" sz="2400" dirty="0">
                <a:latin typeface="Asap"/>
                <a:cs typeface="Asap"/>
              </a:rPr>
              <a:t>AGM quorate if 39 Members or more (including the current Management Committee) are in attendance.</a:t>
            </a:r>
            <a:endParaRPr lang="en-GB" sz="2400" dirty="0">
              <a:latin typeface="Asap"/>
              <a:cs typeface="Asap"/>
            </a:endParaRPr>
          </a:p>
          <a:p>
            <a:r>
              <a:rPr lang="en-US" sz="2400" dirty="0">
                <a:latin typeface="Asap"/>
                <a:cs typeface="Asap"/>
              </a:rPr>
              <a:t>One member one vote.</a:t>
            </a:r>
            <a:endParaRPr lang="en-GB" sz="2400" dirty="0">
              <a:latin typeface="Asap"/>
              <a:cs typeface="Asap"/>
            </a:endParaRPr>
          </a:p>
          <a:p>
            <a:r>
              <a:rPr lang="en-US" sz="2400" dirty="0">
                <a:latin typeface="Asap"/>
                <a:cs typeface="Asap"/>
              </a:rPr>
              <a:t>Voting by a show of hands.</a:t>
            </a:r>
            <a:endParaRPr lang="en-GB" sz="2400" dirty="0">
              <a:latin typeface="Asap"/>
              <a:cs typeface="Asap"/>
            </a:endParaRPr>
          </a:p>
          <a:p>
            <a:r>
              <a:rPr lang="en-US" sz="2400" dirty="0">
                <a:latin typeface="Asap"/>
                <a:cs typeface="Asap"/>
              </a:rPr>
              <a:t>Members unable to attend the AGM may nominate another member who can vote at the meeting on their behalf by proxy, </a:t>
            </a:r>
            <a:endParaRPr lang="en-GB" sz="2400" dirty="0">
              <a:latin typeface="Asap"/>
              <a:cs typeface="Asap"/>
            </a:endParaRPr>
          </a:p>
          <a:p>
            <a:r>
              <a:rPr lang="en-US" sz="2400" dirty="0">
                <a:latin typeface="Asap"/>
                <a:cs typeface="Asap"/>
              </a:rPr>
              <a:t>Members voting by proxy identify themselves.</a:t>
            </a:r>
            <a:endParaRPr lang="en-GB" sz="2400" dirty="0">
              <a:latin typeface="Asap"/>
              <a:cs typeface="Asap"/>
            </a:endParaRPr>
          </a:p>
          <a:p>
            <a:r>
              <a:rPr lang="en-US" sz="2400" dirty="0">
                <a:latin typeface="Asap"/>
                <a:cs typeface="Asap"/>
              </a:rPr>
              <a:t>All members may nominate another Member to be on the Management Committee</a:t>
            </a:r>
            <a:endParaRPr lang="en-GB" sz="2400" dirty="0">
              <a:latin typeface="Asap"/>
              <a:cs typeface="Asap"/>
            </a:endParaRPr>
          </a:p>
          <a:p>
            <a:r>
              <a:rPr lang="en-US" sz="2400" dirty="0">
                <a:latin typeface="Asap"/>
                <a:cs typeface="Asap"/>
              </a:rPr>
              <a:t>Society Rules allow a min of 4 Management Committee members and a max of 10.</a:t>
            </a:r>
            <a:endParaRPr lang="en-GB" sz="2400" dirty="0">
              <a:latin typeface="Asap"/>
              <a:cs typeface="Asap"/>
            </a:endParaRPr>
          </a:p>
          <a:p>
            <a:endParaRPr lang="en-US" dirty="0"/>
          </a:p>
        </p:txBody>
      </p:sp>
    </p:spTree>
    <p:extLst>
      <p:ext uri="{BB962C8B-B14F-4D97-AF65-F5344CB8AC3E}">
        <p14:creationId xmlns:p14="http://schemas.microsoft.com/office/powerpoint/2010/main" val="744631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242CD-223B-A744-AFE9-AB59536DD506}"/>
              </a:ext>
            </a:extLst>
          </p:cNvPr>
          <p:cNvSpPr>
            <a:spLocks noGrp="1"/>
          </p:cNvSpPr>
          <p:nvPr>
            <p:ph type="title"/>
          </p:nvPr>
        </p:nvSpPr>
        <p:spPr>
          <a:xfrm>
            <a:off x="457200" y="274638"/>
            <a:ext cx="8229600" cy="547295"/>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FEADC0B6-C80A-FA48-AA5C-30E7977444BF}"/>
              </a:ext>
            </a:extLst>
          </p:cNvPr>
          <p:cNvGraphicFramePr>
            <a:graphicFrameLocks noGrp="1"/>
          </p:cNvGraphicFramePr>
          <p:nvPr>
            <p:ph idx="1"/>
            <p:extLst>
              <p:ext uri="{D42A27DB-BD31-4B8C-83A1-F6EECF244321}">
                <p14:modId xmlns:p14="http://schemas.microsoft.com/office/powerpoint/2010/main" val="575760340"/>
              </p:ext>
            </p:extLst>
          </p:nvPr>
        </p:nvGraphicFramePr>
        <p:xfrm>
          <a:off x="457200" y="274638"/>
          <a:ext cx="8229600" cy="5979160"/>
        </p:xfrm>
        <a:graphic>
          <a:graphicData uri="http://schemas.openxmlformats.org/drawingml/2006/table">
            <a:tbl>
              <a:tblPr firstRow="1" bandRow="1">
                <a:tableStyleId>{5C22544A-7EE6-4342-B048-85BDC9FD1C3A}</a:tableStyleId>
              </a:tblPr>
              <a:tblGrid>
                <a:gridCol w="1720921">
                  <a:extLst>
                    <a:ext uri="{9D8B030D-6E8A-4147-A177-3AD203B41FA5}">
                      <a16:colId xmlns:a16="http://schemas.microsoft.com/office/drawing/2014/main" val="1693742521"/>
                    </a:ext>
                  </a:extLst>
                </a:gridCol>
                <a:gridCol w="1022279">
                  <a:extLst>
                    <a:ext uri="{9D8B030D-6E8A-4147-A177-3AD203B41FA5}">
                      <a16:colId xmlns:a16="http://schemas.microsoft.com/office/drawing/2014/main" val="3094454185"/>
                    </a:ext>
                  </a:extLst>
                </a:gridCol>
                <a:gridCol w="1371600">
                  <a:extLst>
                    <a:ext uri="{9D8B030D-6E8A-4147-A177-3AD203B41FA5}">
                      <a16:colId xmlns:a16="http://schemas.microsoft.com/office/drawing/2014/main" val="1975481358"/>
                    </a:ext>
                  </a:extLst>
                </a:gridCol>
                <a:gridCol w="1371600">
                  <a:extLst>
                    <a:ext uri="{9D8B030D-6E8A-4147-A177-3AD203B41FA5}">
                      <a16:colId xmlns:a16="http://schemas.microsoft.com/office/drawing/2014/main" val="1073474405"/>
                    </a:ext>
                  </a:extLst>
                </a:gridCol>
                <a:gridCol w="1371600">
                  <a:extLst>
                    <a:ext uri="{9D8B030D-6E8A-4147-A177-3AD203B41FA5}">
                      <a16:colId xmlns:a16="http://schemas.microsoft.com/office/drawing/2014/main" val="3712143404"/>
                    </a:ext>
                  </a:extLst>
                </a:gridCol>
                <a:gridCol w="1371600">
                  <a:extLst>
                    <a:ext uri="{9D8B030D-6E8A-4147-A177-3AD203B41FA5}">
                      <a16:colId xmlns:a16="http://schemas.microsoft.com/office/drawing/2014/main" val="3625081484"/>
                    </a:ext>
                  </a:extLst>
                </a:gridCol>
              </a:tblGrid>
              <a:tr h="370840">
                <a:tc>
                  <a:txBody>
                    <a:bodyPr/>
                    <a:lstStyle/>
                    <a:p>
                      <a:r>
                        <a:rPr lang="en-US" sz="1600" dirty="0">
                          <a:latin typeface="Asap" panose="02000506040000020004" pitchFamily="2" charset="77"/>
                        </a:rPr>
                        <a:t>Name</a:t>
                      </a:r>
                    </a:p>
                  </a:txBody>
                  <a:tcPr/>
                </a:tc>
                <a:tc>
                  <a:txBody>
                    <a:bodyPr/>
                    <a:lstStyle/>
                    <a:p>
                      <a:r>
                        <a:rPr lang="en-US" sz="1600">
                          <a:latin typeface="Asap" panose="02000506040000020004" pitchFamily="2" charset="77"/>
                        </a:rPr>
                        <a:t>Term Start</a:t>
                      </a:r>
                      <a:endParaRPr lang="en-US" sz="1600" dirty="0">
                        <a:latin typeface="Asap" panose="02000506040000020004" pitchFamily="2" charset="77"/>
                      </a:endParaRPr>
                    </a:p>
                  </a:txBody>
                  <a:tcPr/>
                </a:tc>
                <a:tc>
                  <a:txBody>
                    <a:bodyPr/>
                    <a:lstStyle/>
                    <a:p>
                      <a:r>
                        <a:rPr lang="en-US" sz="1600" dirty="0">
                          <a:latin typeface="Asap" panose="02000506040000020004" pitchFamily="2" charset="77"/>
                        </a:rPr>
                        <a:t>Term End</a:t>
                      </a:r>
                    </a:p>
                  </a:txBody>
                  <a:tcPr/>
                </a:tc>
                <a:tc>
                  <a:txBody>
                    <a:bodyPr/>
                    <a:lstStyle/>
                    <a:p>
                      <a:r>
                        <a:rPr lang="en-US" sz="1600" dirty="0">
                          <a:latin typeface="Asap" panose="02000506040000020004" pitchFamily="2" charset="77"/>
                        </a:rPr>
                        <a:t>Nomination</a:t>
                      </a:r>
                    </a:p>
                  </a:txBody>
                  <a:tcPr/>
                </a:tc>
                <a:tc>
                  <a:txBody>
                    <a:bodyPr/>
                    <a:lstStyle/>
                    <a:p>
                      <a:r>
                        <a:rPr lang="en-US" sz="1600" dirty="0">
                          <a:latin typeface="Asap" panose="02000506040000020004" pitchFamily="2" charset="77"/>
                        </a:rPr>
                        <a:t>Start Date If Appointed</a:t>
                      </a:r>
                    </a:p>
                  </a:txBody>
                  <a:tcPr/>
                </a:tc>
                <a:tc>
                  <a:txBody>
                    <a:bodyPr/>
                    <a:lstStyle/>
                    <a:p>
                      <a:r>
                        <a:rPr lang="en-US" sz="1600" dirty="0">
                          <a:latin typeface="Asap" panose="02000506040000020004" pitchFamily="2" charset="77"/>
                        </a:rPr>
                        <a:t>End Date if Appointed</a:t>
                      </a:r>
                    </a:p>
                  </a:txBody>
                  <a:tcPr/>
                </a:tc>
                <a:extLst>
                  <a:ext uri="{0D108BD9-81ED-4DB2-BD59-A6C34878D82A}">
                    <a16:rowId xmlns:a16="http://schemas.microsoft.com/office/drawing/2014/main" val="2833133082"/>
                  </a:ext>
                </a:extLst>
              </a:tr>
              <a:tr h="370840">
                <a:tc>
                  <a:txBody>
                    <a:bodyPr/>
                    <a:lstStyle/>
                    <a:p>
                      <a:r>
                        <a:rPr lang="en-US" sz="1600" dirty="0">
                          <a:latin typeface="Asap" panose="02000506040000020004" pitchFamily="2" charset="77"/>
                        </a:rPr>
                        <a:t>Tim Allen</a:t>
                      </a:r>
                    </a:p>
                  </a:txBody>
                  <a:tcPr/>
                </a:tc>
                <a:tc>
                  <a:txBody>
                    <a:bodyPr/>
                    <a:lstStyle/>
                    <a:p>
                      <a:r>
                        <a:rPr lang="en-US" sz="1600" dirty="0">
                          <a:latin typeface="Asap" panose="02000506040000020004" pitchFamily="2" charset="77"/>
                        </a:rPr>
                        <a:t>2018</a:t>
                      </a:r>
                    </a:p>
                  </a:txBody>
                  <a:tcPr/>
                </a:tc>
                <a:tc>
                  <a:txBody>
                    <a:bodyPr/>
                    <a:lstStyle/>
                    <a:p>
                      <a:r>
                        <a:rPr lang="en-US" sz="1600" dirty="0">
                          <a:latin typeface="Asap" panose="02000506040000020004" pitchFamily="2" charset="77"/>
                        </a:rPr>
                        <a:t>2021</a:t>
                      </a:r>
                    </a:p>
                  </a:txBody>
                  <a:tcPr/>
                </a:tc>
                <a:tc>
                  <a:txBody>
                    <a:bodyPr/>
                    <a:lstStyle/>
                    <a:p>
                      <a:r>
                        <a:rPr lang="en-US" sz="1600" dirty="0">
                          <a:latin typeface="Asap" panose="02000506040000020004" pitchFamily="2" charset="77"/>
                        </a:rPr>
                        <a:t>N/A</a:t>
                      </a:r>
                    </a:p>
                  </a:txBody>
                  <a:tcPr/>
                </a:tc>
                <a:tc>
                  <a:txBody>
                    <a:bodyPr/>
                    <a:lstStyle/>
                    <a:p>
                      <a:r>
                        <a:rPr lang="en-US" sz="1600" dirty="0">
                          <a:latin typeface="Asap" panose="02000506040000020004" pitchFamily="2" charset="77"/>
                        </a:rPr>
                        <a:t>N/A</a:t>
                      </a:r>
                    </a:p>
                  </a:txBody>
                  <a:tcPr/>
                </a:tc>
                <a:tc>
                  <a:txBody>
                    <a:bodyPr/>
                    <a:lstStyle/>
                    <a:p>
                      <a:r>
                        <a:rPr lang="en-US" sz="1600" dirty="0">
                          <a:latin typeface="Asap" panose="02000506040000020004" pitchFamily="2" charset="77"/>
                        </a:rPr>
                        <a:t>N/A</a:t>
                      </a:r>
                    </a:p>
                  </a:txBody>
                  <a:tcPr/>
                </a:tc>
                <a:extLst>
                  <a:ext uri="{0D108BD9-81ED-4DB2-BD59-A6C34878D82A}">
                    <a16:rowId xmlns:a16="http://schemas.microsoft.com/office/drawing/2014/main" val="3674452055"/>
                  </a:ext>
                </a:extLst>
              </a:tr>
              <a:tr h="370840">
                <a:tc>
                  <a:txBody>
                    <a:bodyPr/>
                    <a:lstStyle/>
                    <a:p>
                      <a:r>
                        <a:rPr lang="en-US" sz="1600" dirty="0">
                          <a:latin typeface="Asap" panose="02000506040000020004" pitchFamily="2" charset="77"/>
                        </a:rPr>
                        <a:t>Mark Dobson</a:t>
                      </a:r>
                    </a:p>
                  </a:txBody>
                  <a:tcPr/>
                </a:tc>
                <a:tc>
                  <a:txBody>
                    <a:bodyPr/>
                    <a:lstStyle/>
                    <a:p>
                      <a:r>
                        <a:rPr lang="en-US" sz="1600" dirty="0">
                          <a:latin typeface="Asap" panose="02000506040000020004" pitchFamily="2" charset="77"/>
                        </a:rPr>
                        <a:t>2016</a:t>
                      </a:r>
                    </a:p>
                  </a:txBody>
                  <a:tcPr/>
                </a:tc>
                <a:tc>
                  <a:txBody>
                    <a:bodyPr/>
                    <a:lstStyle/>
                    <a:p>
                      <a:r>
                        <a:rPr lang="en-US" sz="1600" dirty="0">
                          <a:latin typeface="Asap" panose="02000506040000020004" pitchFamily="2" charset="77"/>
                        </a:rPr>
                        <a:t>2019</a:t>
                      </a:r>
                    </a:p>
                  </a:txBody>
                  <a:tcPr/>
                </a:tc>
                <a:tc>
                  <a:txBody>
                    <a:bodyPr/>
                    <a:lstStyle/>
                    <a:p>
                      <a:r>
                        <a:rPr lang="en-US" sz="1600" dirty="0">
                          <a:latin typeface="Asap" panose="02000506040000020004" pitchFamily="2" charset="77"/>
                        </a:rPr>
                        <a:t>Yes</a:t>
                      </a:r>
                    </a:p>
                  </a:txBody>
                  <a:tcPr/>
                </a:tc>
                <a:tc>
                  <a:txBody>
                    <a:bodyPr/>
                    <a:lstStyle/>
                    <a:p>
                      <a:r>
                        <a:rPr lang="en-US" sz="1600" dirty="0">
                          <a:latin typeface="Asap" panose="02000506040000020004" pitchFamily="2" charset="77"/>
                        </a:rPr>
                        <a:t>2019</a:t>
                      </a:r>
                    </a:p>
                  </a:txBody>
                  <a:tcPr/>
                </a:tc>
                <a:tc>
                  <a:txBody>
                    <a:bodyPr/>
                    <a:lstStyle/>
                    <a:p>
                      <a:r>
                        <a:rPr lang="en-US" sz="1600" dirty="0">
                          <a:latin typeface="Asap" panose="02000506040000020004" pitchFamily="2" charset="77"/>
                        </a:rPr>
                        <a:t>2022</a:t>
                      </a:r>
                    </a:p>
                  </a:txBody>
                  <a:tcPr/>
                </a:tc>
                <a:extLst>
                  <a:ext uri="{0D108BD9-81ED-4DB2-BD59-A6C34878D82A}">
                    <a16:rowId xmlns:a16="http://schemas.microsoft.com/office/drawing/2014/main" val="756266585"/>
                  </a:ext>
                </a:extLst>
              </a:tr>
              <a:tr h="370840">
                <a:tc>
                  <a:txBody>
                    <a:bodyPr/>
                    <a:lstStyle/>
                    <a:p>
                      <a:r>
                        <a:rPr lang="en-US" sz="1600" dirty="0">
                          <a:latin typeface="Asap" panose="02000506040000020004" pitchFamily="2" charset="77"/>
                        </a:rPr>
                        <a:t>Nicky Schlatter</a:t>
                      </a:r>
                    </a:p>
                  </a:txBody>
                  <a:tcPr/>
                </a:tc>
                <a:tc>
                  <a:txBody>
                    <a:bodyPr/>
                    <a:lstStyle/>
                    <a:p>
                      <a:r>
                        <a:rPr lang="en-US" sz="1600" dirty="0">
                          <a:latin typeface="Asap" panose="02000506040000020004" pitchFamily="2" charset="77"/>
                        </a:rPr>
                        <a:t>2016</a:t>
                      </a:r>
                    </a:p>
                  </a:txBody>
                  <a:tcPr/>
                </a:tc>
                <a:tc>
                  <a:txBody>
                    <a:bodyPr/>
                    <a:lstStyle/>
                    <a:p>
                      <a:r>
                        <a:rPr lang="en-US" sz="1600" dirty="0">
                          <a:latin typeface="Asap" panose="02000506040000020004" pitchFamily="2" charset="77"/>
                        </a:rPr>
                        <a:t>2019</a:t>
                      </a:r>
                    </a:p>
                  </a:txBody>
                  <a:tcPr/>
                </a:tc>
                <a:tc>
                  <a:txBody>
                    <a:bodyPr/>
                    <a:lstStyle/>
                    <a:p>
                      <a:r>
                        <a:rPr lang="en-US" sz="1600" dirty="0">
                          <a:latin typeface="Asap" panose="02000506040000020004" pitchFamily="2" charset="77"/>
                        </a:rPr>
                        <a:t>N/A</a:t>
                      </a:r>
                    </a:p>
                  </a:txBody>
                  <a:tcPr/>
                </a:tc>
                <a:tc>
                  <a:txBody>
                    <a:bodyPr/>
                    <a:lstStyle/>
                    <a:p>
                      <a:r>
                        <a:rPr lang="en-US" sz="1600" dirty="0">
                          <a:latin typeface="Asap" panose="02000506040000020004" pitchFamily="2" charset="77"/>
                        </a:rPr>
                        <a:t>2019</a:t>
                      </a:r>
                    </a:p>
                  </a:txBody>
                  <a:tcPr/>
                </a:tc>
                <a:tc>
                  <a:txBody>
                    <a:bodyPr/>
                    <a:lstStyle/>
                    <a:p>
                      <a:r>
                        <a:rPr lang="en-US" sz="1600" dirty="0">
                          <a:latin typeface="Asap" panose="02000506040000020004" pitchFamily="2" charset="77"/>
                        </a:rPr>
                        <a:t>2020</a:t>
                      </a:r>
                    </a:p>
                  </a:txBody>
                  <a:tcPr/>
                </a:tc>
                <a:extLst>
                  <a:ext uri="{0D108BD9-81ED-4DB2-BD59-A6C34878D82A}">
                    <a16:rowId xmlns:a16="http://schemas.microsoft.com/office/drawing/2014/main" val="3712637637"/>
                  </a:ext>
                </a:extLst>
              </a:tr>
              <a:tr h="370840">
                <a:tc>
                  <a:txBody>
                    <a:bodyPr/>
                    <a:lstStyle/>
                    <a:p>
                      <a:r>
                        <a:rPr lang="en-US" sz="1600" dirty="0">
                          <a:latin typeface="Asap" panose="02000506040000020004" pitchFamily="2" charset="77"/>
                        </a:rPr>
                        <a:t>Lee Bridges</a:t>
                      </a:r>
                    </a:p>
                  </a:txBody>
                  <a:tcPr/>
                </a:tc>
                <a:tc>
                  <a:txBody>
                    <a:bodyPr/>
                    <a:lstStyle/>
                    <a:p>
                      <a:r>
                        <a:rPr lang="en-US" sz="1600" dirty="0">
                          <a:latin typeface="Asap" panose="02000506040000020004" pitchFamily="2" charset="77"/>
                        </a:rPr>
                        <a:t>2017</a:t>
                      </a:r>
                    </a:p>
                  </a:txBody>
                  <a:tcPr/>
                </a:tc>
                <a:tc>
                  <a:txBody>
                    <a:bodyPr/>
                    <a:lstStyle/>
                    <a:p>
                      <a:r>
                        <a:rPr lang="en-US" sz="1600" dirty="0">
                          <a:latin typeface="Asap" panose="02000506040000020004" pitchFamily="2" charset="77"/>
                        </a:rPr>
                        <a:t>2020</a:t>
                      </a:r>
                    </a:p>
                  </a:txBody>
                  <a:tcPr/>
                </a:tc>
                <a:tc>
                  <a:txBody>
                    <a:bodyPr/>
                    <a:lstStyle/>
                    <a:p>
                      <a:r>
                        <a:rPr lang="en-US" sz="1600" dirty="0">
                          <a:latin typeface="Asap" panose="02000506040000020004" pitchFamily="2" charset="77"/>
                        </a:rPr>
                        <a:t>N/A</a:t>
                      </a:r>
                    </a:p>
                  </a:txBody>
                  <a:tcPr/>
                </a:tc>
                <a:tc>
                  <a:txBody>
                    <a:bodyPr/>
                    <a:lstStyle/>
                    <a:p>
                      <a:r>
                        <a:rPr lang="en-US" sz="1600" dirty="0">
                          <a:latin typeface="Asap" panose="02000506040000020004" pitchFamily="2" charset="77"/>
                        </a:rPr>
                        <a:t>N/A</a:t>
                      </a:r>
                    </a:p>
                  </a:txBody>
                  <a:tcPr/>
                </a:tc>
                <a:tc>
                  <a:txBody>
                    <a:bodyPr/>
                    <a:lstStyle/>
                    <a:p>
                      <a:r>
                        <a:rPr lang="en-US" sz="1600" dirty="0">
                          <a:latin typeface="Asap" panose="02000506040000020004" pitchFamily="2" charset="77"/>
                        </a:rPr>
                        <a:t>N/A</a:t>
                      </a:r>
                    </a:p>
                  </a:txBody>
                  <a:tcPr/>
                </a:tc>
                <a:extLst>
                  <a:ext uri="{0D108BD9-81ED-4DB2-BD59-A6C34878D82A}">
                    <a16:rowId xmlns:a16="http://schemas.microsoft.com/office/drawing/2014/main" val="939310363"/>
                  </a:ext>
                </a:extLst>
              </a:tr>
              <a:tr h="370840">
                <a:tc gridSpan="6">
                  <a:txBody>
                    <a:bodyPr/>
                    <a:lstStyle/>
                    <a:p>
                      <a:pPr algn="ctr"/>
                      <a:r>
                        <a:rPr lang="en-US" sz="1600" b="1" dirty="0">
                          <a:latin typeface="Asap" panose="02000506040000020004" pitchFamily="2" charset="77"/>
                        </a:rPr>
                        <a:t>New Nominations</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762405947"/>
                  </a:ext>
                </a:extLst>
              </a:tr>
              <a:tr h="370840">
                <a:tc>
                  <a:txBody>
                    <a:bodyPr/>
                    <a:lstStyle/>
                    <a:p>
                      <a:endParaRPr lang="en-US" sz="1600" dirty="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Asap" panose="02000506040000020004" pitchFamily="2" charset="77"/>
                        </a:rPr>
                        <a:t>Jackie Prosser</a:t>
                      </a:r>
                    </a:p>
                  </a:txBody>
                  <a:tcPr/>
                </a:tc>
                <a:tc>
                  <a:txBody>
                    <a:bodyPr/>
                    <a:lstStyle/>
                    <a:p>
                      <a:r>
                        <a:rPr lang="en-US" sz="1600" dirty="0">
                          <a:latin typeface="Asap" panose="02000506040000020004" pitchFamily="2" charset="77"/>
                        </a:rPr>
                        <a:t>2019</a:t>
                      </a:r>
                    </a:p>
                  </a:txBody>
                  <a:tcPr/>
                </a:tc>
                <a:tc>
                  <a:txBody>
                    <a:bodyPr/>
                    <a:lstStyle/>
                    <a:p>
                      <a:r>
                        <a:rPr lang="en-US" sz="1600" dirty="0">
                          <a:latin typeface="Asap" panose="02000506040000020004" pitchFamily="2" charset="77"/>
                        </a:rPr>
                        <a:t>2022</a:t>
                      </a:r>
                    </a:p>
                  </a:txBody>
                  <a:tcPr/>
                </a:tc>
                <a:extLst>
                  <a:ext uri="{0D108BD9-81ED-4DB2-BD59-A6C34878D82A}">
                    <a16:rowId xmlns:a16="http://schemas.microsoft.com/office/drawing/2014/main" val="3240415800"/>
                  </a:ext>
                </a:extLst>
              </a:tr>
              <a:tr h="370840">
                <a:tc>
                  <a:txBody>
                    <a:bodyPr/>
                    <a:lstStyle/>
                    <a:p>
                      <a:endParaRPr lang="en-US" sz="1600" dirty="0">
                        <a:latin typeface="Asap" panose="02000506040000020004" pitchFamily="2" charset="77"/>
                      </a:endParaRPr>
                    </a:p>
                  </a:txBody>
                  <a:tcPr/>
                </a:tc>
                <a:tc>
                  <a:txBody>
                    <a:bodyPr/>
                    <a:lstStyle/>
                    <a:p>
                      <a:endParaRPr lang="en-US" sz="1600" dirty="0">
                        <a:latin typeface="Asap" panose="02000506040000020004" pitchFamily="2" charset="77"/>
                      </a:endParaRPr>
                    </a:p>
                  </a:txBody>
                  <a:tcPr/>
                </a:tc>
                <a:tc>
                  <a:txBody>
                    <a:bodyPr/>
                    <a:lstStyle/>
                    <a:p>
                      <a:endParaRPr lang="en-US" sz="1600" dirty="0">
                        <a:latin typeface="Asap" panose="02000506040000020004" pitchFamily="2" charset="77"/>
                      </a:endParaRPr>
                    </a:p>
                  </a:txBody>
                  <a:tcPr/>
                </a:tc>
                <a:tc>
                  <a:txBody>
                    <a:bodyPr/>
                    <a:lstStyle/>
                    <a:p>
                      <a:r>
                        <a:rPr lang="en-US" sz="1600" dirty="0">
                          <a:latin typeface="Asap" panose="02000506040000020004" pitchFamily="2" charset="77"/>
                        </a:rPr>
                        <a:t>Fiona Dakin</a:t>
                      </a:r>
                    </a:p>
                  </a:txBody>
                  <a:tcPr/>
                </a:tc>
                <a:tc>
                  <a:txBody>
                    <a:bodyPr/>
                    <a:lstStyle/>
                    <a:p>
                      <a:r>
                        <a:rPr lang="en-US" sz="1600" dirty="0">
                          <a:latin typeface="Asap" panose="02000506040000020004" pitchFamily="2" charset="77"/>
                        </a:rPr>
                        <a:t>2019</a:t>
                      </a:r>
                    </a:p>
                  </a:txBody>
                  <a:tcPr/>
                </a:tc>
                <a:tc>
                  <a:txBody>
                    <a:bodyPr/>
                    <a:lstStyle/>
                    <a:p>
                      <a:r>
                        <a:rPr lang="en-US" sz="1600">
                          <a:latin typeface="Asap" panose="02000506040000020004" pitchFamily="2" charset="77"/>
                        </a:rPr>
                        <a:t>2022</a:t>
                      </a:r>
                      <a:endParaRPr lang="en-US" sz="1600" dirty="0">
                        <a:latin typeface="Asap" panose="02000506040000020004" pitchFamily="2" charset="77"/>
                      </a:endParaRPr>
                    </a:p>
                  </a:txBody>
                  <a:tcPr/>
                </a:tc>
                <a:extLst>
                  <a:ext uri="{0D108BD9-81ED-4DB2-BD59-A6C34878D82A}">
                    <a16:rowId xmlns:a16="http://schemas.microsoft.com/office/drawing/2014/main" val="4149704375"/>
                  </a:ext>
                </a:extLst>
              </a:tr>
              <a:tr h="370840">
                <a:tc gridSpan="6">
                  <a:txBody>
                    <a:bodyPr/>
                    <a:lstStyle/>
                    <a:p>
                      <a:pPr algn="ctr"/>
                      <a:r>
                        <a:rPr lang="en-US" sz="1600" b="1" dirty="0">
                          <a:latin typeface="Asap" panose="02000506040000020004" pitchFamily="2" charset="77"/>
                        </a:rPr>
                        <a:t>Resignations / Term Completion</a:t>
                      </a:r>
                    </a:p>
                  </a:txBody>
                  <a:tcPr/>
                </a:tc>
                <a:tc hMerge="1">
                  <a:txBody>
                    <a:bodyPr/>
                    <a:lstStyle/>
                    <a:p>
                      <a:endParaRPr lang="en-US"/>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409605345"/>
                  </a:ext>
                </a:extLst>
              </a:tr>
              <a:tr h="370840">
                <a:tc>
                  <a:txBody>
                    <a:bodyPr/>
                    <a:lstStyle/>
                    <a:p>
                      <a:r>
                        <a:rPr lang="en-US" sz="1600" dirty="0">
                          <a:latin typeface="Asap" panose="02000506040000020004" pitchFamily="2" charset="77"/>
                        </a:rPr>
                        <a:t>Angie Dobson</a:t>
                      </a:r>
                    </a:p>
                  </a:txBody>
                  <a:tcPr/>
                </a:tc>
                <a:tc>
                  <a:txBody>
                    <a:bodyPr/>
                    <a:lstStyle/>
                    <a:p>
                      <a:r>
                        <a:rPr lang="en-US" sz="1600">
                          <a:latin typeface="Asap" panose="02000506040000020004" pitchFamily="2" charset="77"/>
                        </a:rPr>
                        <a:t>2017</a:t>
                      </a:r>
                      <a:endParaRPr lang="en-US" sz="1600" dirty="0">
                        <a:latin typeface="Asap" panose="02000506040000020004" pitchFamily="2" charset="77"/>
                      </a:endParaRPr>
                    </a:p>
                  </a:txBody>
                  <a:tcPr/>
                </a:tc>
                <a:tc>
                  <a:txBody>
                    <a:bodyPr/>
                    <a:lstStyle/>
                    <a:p>
                      <a:r>
                        <a:rPr lang="en-US" sz="1600" dirty="0">
                          <a:latin typeface="Asap" panose="02000506040000020004" pitchFamily="2" charset="77"/>
                        </a:rPr>
                        <a:t>2020</a:t>
                      </a:r>
                    </a:p>
                  </a:txBody>
                  <a:tcPr/>
                </a:tc>
                <a:tc>
                  <a:txBody>
                    <a:bodyPr/>
                    <a:lstStyle/>
                    <a:p>
                      <a:endParaRPr lang="en-US" sz="160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2016804660"/>
                  </a:ext>
                </a:extLst>
              </a:tr>
              <a:tr h="370840">
                <a:tc>
                  <a:txBody>
                    <a:bodyPr/>
                    <a:lstStyle/>
                    <a:p>
                      <a:r>
                        <a:rPr lang="en-US" sz="1600" dirty="0">
                          <a:latin typeface="Asap" panose="02000506040000020004" pitchFamily="2" charset="77"/>
                        </a:rPr>
                        <a:t>Claire Simmons</a:t>
                      </a:r>
                    </a:p>
                  </a:txBody>
                  <a:tcPr/>
                </a:tc>
                <a:tc>
                  <a:txBody>
                    <a:bodyPr/>
                    <a:lstStyle/>
                    <a:p>
                      <a:r>
                        <a:rPr lang="en-US" sz="1600">
                          <a:latin typeface="Asap" panose="02000506040000020004" pitchFamily="2" charset="77"/>
                        </a:rPr>
                        <a:t>2018</a:t>
                      </a:r>
                      <a:endParaRPr lang="en-US" sz="1600" dirty="0">
                        <a:latin typeface="Asap" panose="02000506040000020004" pitchFamily="2" charset="77"/>
                      </a:endParaRPr>
                    </a:p>
                  </a:txBody>
                  <a:tcPr/>
                </a:tc>
                <a:tc>
                  <a:txBody>
                    <a:bodyPr/>
                    <a:lstStyle/>
                    <a:p>
                      <a:r>
                        <a:rPr lang="en-US" sz="1600" dirty="0">
                          <a:latin typeface="Asap" panose="02000506040000020004" pitchFamily="2" charset="77"/>
                        </a:rPr>
                        <a:t>2019</a:t>
                      </a:r>
                    </a:p>
                  </a:txBody>
                  <a:tcPr/>
                </a:tc>
                <a:tc>
                  <a:txBody>
                    <a:bodyPr/>
                    <a:lstStyle/>
                    <a:p>
                      <a:endParaRPr lang="en-US" sz="160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2083624507"/>
                  </a:ext>
                </a:extLst>
              </a:tr>
              <a:tr h="370840">
                <a:tc>
                  <a:txBody>
                    <a:bodyPr/>
                    <a:lstStyle/>
                    <a:p>
                      <a:r>
                        <a:rPr lang="en-US" sz="1600" dirty="0">
                          <a:latin typeface="Asap" panose="02000506040000020004" pitchFamily="2" charset="77"/>
                        </a:rPr>
                        <a:t>Sarah </a:t>
                      </a:r>
                      <a:r>
                        <a:rPr lang="en-US" sz="1600" dirty="0" err="1">
                          <a:latin typeface="Asap" panose="02000506040000020004" pitchFamily="2" charset="77"/>
                        </a:rPr>
                        <a:t>Beebee</a:t>
                      </a:r>
                      <a:endParaRPr lang="en-US" sz="1600" dirty="0">
                        <a:latin typeface="Asap" panose="02000506040000020004" pitchFamily="2" charset="77"/>
                      </a:endParaRPr>
                    </a:p>
                  </a:txBody>
                  <a:tcPr/>
                </a:tc>
                <a:tc>
                  <a:txBody>
                    <a:bodyPr/>
                    <a:lstStyle/>
                    <a:p>
                      <a:r>
                        <a:rPr lang="en-US" sz="1600" dirty="0">
                          <a:latin typeface="Asap" panose="02000506040000020004" pitchFamily="2" charset="77"/>
                        </a:rPr>
                        <a:t>2018</a:t>
                      </a:r>
                    </a:p>
                  </a:txBody>
                  <a:tcPr/>
                </a:tc>
                <a:tc>
                  <a:txBody>
                    <a:bodyPr/>
                    <a:lstStyle/>
                    <a:p>
                      <a:r>
                        <a:rPr lang="en-US" sz="1600" dirty="0">
                          <a:latin typeface="Asap" panose="02000506040000020004" pitchFamily="2" charset="77"/>
                        </a:rPr>
                        <a:t>2021</a:t>
                      </a:r>
                    </a:p>
                  </a:txBody>
                  <a:tcPr/>
                </a:tc>
                <a:tc>
                  <a:txBody>
                    <a:bodyPr/>
                    <a:lstStyle/>
                    <a:p>
                      <a:endParaRPr lang="en-US" sz="160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3732518406"/>
                  </a:ext>
                </a:extLst>
              </a:tr>
              <a:tr h="370840">
                <a:tc>
                  <a:txBody>
                    <a:bodyPr/>
                    <a:lstStyle/>
                    <a:p>
                      <a:r>
                        <a:rPr lang="en-US" sz="1600" dirty="0">
                          <a:latin typeface="Asap" panose="02000506040000020004" pitchFamily="2" charset="77"/>
                        </a:rPr>
                        <a:t>Sheila Lowe</a:t>
                      </a:r>
                    </a:p>
                  </a:txBody>
                  <a:tcPr/>
                </a:tc>
                <a:tc>
                  <a:txBody>
                    <a:bodyPr/>
                    <a:lstStyle/>
                    <a:p>
                      <a:r>
                        <a:rPr lang="en-US" sz="1600" dirty="0">
                          <a:latin typeface="Asap" panose="02000506040000020004" pitchFamily="2" charset="77"/>
                        </a:rPr>
                        <a:t>2018</a:t>
                      </a:r>
                    </a:p>
                  </a:txBody>
                  <a:tcPr/>
                </a:tc>
                <a:tc>
                  <a:txBody>
                    <a:bodyPr/>
                    <a:lstStyle/>
                    <a:p>
                      <a:r>
                        <a:rPr lang="en-US" sz="1600" dirty="0">
                          <a:latin typeface="Asap" panose="02000506040000020004" pitchFamily="2" charset="77"/>
                        </a:rPr>
                        <a:t>2021</a:t>
                      </a:r>
                    </a:p>
                  </a:txBody>
                  <a:tcPr/>
                </a:tc>
                <a:tc>
                  <a:txBody>
                    <a:bodyPr/>
                    <a:lstStyle/>
                    <a:p>
                      <a:endParaRPr lang="en-US" sz="160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2489886119"/>
                  </a:ext>
                </a:extLst>
              </a:tr>
              <a:tr h="370840">
                <a:tc gridSpan="6">
                  <a:txBody>
                    <a:bodyPr/>
                    <a:lstStyle/>
                    <a:p>
                      <a:pPr algn="ctr"/>
                      <a:r>
                        <a:rPr lang="en-US" sz="1600" b="1" dirty="0" err="1">
                          <a:latin typeface="Asap" panose="02000506040000020004" pitchFamily="2" charset="77"/>
                        </a:rPr>
                        <a:t>Sabatical</a:t>
                      </a:r>
                      <a:endParaRPr lang="en-US" sz="1600" b="1"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tc hMerge="1">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2703700414"/>
                  </a:ext>
                </a:extLst>
              </a:tr>
              <a:tr h="370840">
                <a:tc>
                  <a:txBody>
                    <a:bodyPr/>
                    <a:lstStyle/>
                    <a:p>
                      <a:r>
                        <a:rPr lang="en-US" sz="1600" dirty="0">
                          <a:latin typeface="Asap" panose="02000506040000020004" pitchFamily="2" charset="77"/>
                        </a:rPr>
                        <a:t>Liz Morris</a:t>
                      </a:r>
                    </a:p>
                  </a:txBody>
                  <a:tcPr/>
                </a:tc>
                <a:tc>
                  <a:txBody>
                    <a:bodyPr/>
                    <a:lstStyle/>
                    <a:p>
                      <a:endParaRPr lang="en-US" sz="1600" dirty="0">
                        <a:latin typeface="Asap" panose="02000506040000020004" pitchFamily="2" charset="77"/>
                      </a:endParaRPr>
                    </a:p>
                  </a:txBody>
                  <a:tcPr/>
                </a:tc>
                <a:tc>
                  <a:txBody>
                    <a:bodyPr/>
                    <a:lstStyle/>
                    <a:p>
                      <a:endParaRPr lang="en-US" sz="1600" dirty="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a:latin typeface="Asap" panose="02000506040000020004" pitchFamily="2" charset="77"/>
                      </a:endParaRPr>
                    </a:p>
                  </a:txBody>
                  <a:tcPr/>
                </a:tc>
                <a:tc>
                  <a:txBody>
                    <a:bodyPr/>
                    <a:lstStyle/>
                    <a:p>
                      <a:endParaRPr lang="en-US" sz="1600" dirty="0">
                        <a:latin typeface="Asap" panose="02000506040000020004" pitchFamily="2" charset="77"/>
                      </a:endParaRPr>
                    </a:p>
                  </a:txBody>
                  <a:tcPr/>
                </a:tc>
                <a:extLst>
                  <a:ext uri="{0D108BD9-81ED-4DB2-BD59-A6C34878D82A}">
                    <a16:rowId xmlns:a16="http://schemas.microsoft.com/office/drawing/2014/main" val="1419472238"/>
                  </a:ext>
                </a:extLst>
              </a:tr>
            </a:tbl>
          </a:graphicData>
        </a:graphic>
      </p:graphicFrame>
    </p:spTree>
    <p:extLst>
      <p:ext uri="{BB962C8B-B14F-4D97-AF65-F5344CB8AC3E}">
        <p14:creationId xmlns:p14="http://schemas.microsoft.com/office/powerpoint/2010/main" val="1800947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976"/>
            <a:ext cx="8229600" cy="731838"/>
          </a:xfrm>
        </p:spPr>
        <p:txBody>
          <a:bodyPr>
            <a:normAutofit/>
          </a:bodyPr>
          <a:lstStyle/>
          <a:p>
            <a:r>
              <a:rPr lang="en-US" sz="3600" b="1" dirty="0">
                <a:latin typeface="Asap"/>
                <a:cs typeface="Asap"/>
              </a:rPr>
              <a:t>Management Committee Membership</a:t>
            </a:r>
          </a:p>
        </p:txBody>
      </p:sp>
      <p:sp>
        <p:nvSpPr>
          <p:cNvPr id="3" name="Content Placeholder 2"/>
          <p:cNvSpPr>
            <a:spLocks noGrp="1"/>
          </p:cNvSpPr>
          <p:nvPr>
            <p:ph idx="1"/>
          </p:nvPr>
        </p:nvSpPr>
        <p:spPr>
          <a:xfrm>
            <a:off x="457200" y="2133600"/>
            <a:ext cx="8229600" cy="4525963"/>
          </a:xfrm>
        </p:spPr>
        <p:txBody>
          <a:bodyPr>
            <a:normAutofit fontScale="85000" lnSpcReduction="10000"/>
          </a:bodyPr>
          <a:lstStyle/>
          <a:p>
            <a:pPr marL="0" indent="0">
              <a:buNone/>
            </a:pPr>
            <a:r>
              <a:rPr lang="en-GB" dirty="0" err="1">
                <a:latin typeface="Asap"/>
                <a:cs typeface="Asap"/>
              </a:rPr>
              <a:t>Votingings</a:t>
            </a:r>
            <a:r>
              <a:rPr lang="en-GB" dirty="0">
                <a:latin typeface="Asap"/>
                <a:cs typeface="Asap"/>
              </a:rPr>
              <a:t> as follows:</a:t>
            </a:r>
          </a:p>
          <a:p>
            <a:pPr marL="0" indent="0">
              <a:buNone/>
            </a:pPr>
            <a:endParaRPr lang="en-GB" dirty="0">
              <a:latin typeface="Asap"/>
              <a:cs typeface="Asap"/>
            </a:endParaRPr>
          </a:p>
          <a:p>
            <a:r>
              <a:rPr lang="en-GB" dirty="0">
                <a:latin typeface="Asap"/>
                <a:cs typeface="Asap"/>
              </a:rPr>
              <a:t>Are Members content to  vote </a:t>
            </a:r>
            <a:r>
              <a:rPr lang="en-GB" dirty="0" err="1">
                <a:latin typeface="Asap"/>
                <a:cs typeface="Asap"/>
              </a:rPr>
              <a:t>en</a:t>
            </a:r>
            <a:r>
              <a:rPr lang="en-GB" dirty="0">
                <a:latin typeface="Asap"/>
                <a:cs typeface="Asap"/>
              </a:rPr>
              <a:t>-bloc: Yes / No?</a:t>
            </a:r>
          </a:p>
          <a:p>
            <a:pPr marL="0" indent="0">
              <a:buNone/>
            </a:pPr>
            <a:endParaRPr lang="en-GB" dirty="0">
              <a:latin typeface="Asap"/>
              <a:cs typeface="Asap"/>
            </a:endParaRPr>
          </a:p>
          <a:p>
            <a:pPr lvl="0"/>
            <a:r>
              <a:rPr lang="en-US" dirty="0">
                <a:latin typeface="Asap"/>
                <a:cs typeface="Asap"/>
              </a:rPr>
              <a:t>If yes: Members are asked to vote to renew Nicky Schlatter (1 Year), Mark Dobson (3 Years) and Jackie Prosser (3 Years): if no </a:t>
            </a:r>
            <a:endParaRPr lang="en-GB" dirty="0">
              <a:latin typeface="Asap"/>
              <a:cs typeface="Asap"/>
            </a:endParaRPr>
          </a:p>
          <a:p>
            <a:pPr marL="0" indent="0">
              <a:buNone/>
            </a:pPr>
            <a:r>
              <a:rPr lang="en-GB" dirty="0">
                <a:latin typeface="Asap"/>
                <a:cs typeface="Asap"/>
              </a:rPr>
              <a:t> </a:t>
            </a:r>
          </a:p>
          <a:p>
            <a:pPr lvl="0"/>
            <a:r>
              <a:rPr lang="en-US" dirty="0">
                <a:latin typeface="Asap"/>
                <a:cs typeface="Asap"/>
              </a:rPr>
              <a:t>Members will be asked to vote for all nominees individually.</a:t>
            </a:r>
            <a:endParaRPr lang="en-US" dirty="0"/>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6738"/>
            <a:ext cx="4470400" cy="870238"/>
          </a:xfrm>
          <a:prstGeom prst="rect">
            <a:avLst/>
          </a:prstGeom>
        </p:spPr>
      </p:pic>
    </p:spTree>
    <p:extLst>
      <p:ext uri="{BB962C8B-B14F-4D97-AF65-F5344CB8AC3E}">
        <p14:creationId xmlns:p14="http://schemas.microsoft.com/office/powerpoint/2010/main" val="744631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8AA7-CA05-0142-84B6-9947756B9142}"/>
              </a:ext>
            </a:extLst>
          </p:cNvPr>
          <p:cNvSpPr>
            <a:spLocks noGrp="1"/>
          </p:cNvSpPr>
          <p:nvPr>
            <p:ph type="title"/>
          </p:nvPr>
        </p:nvSpPr>
        <p:spPr>
          <a:xfrm>
            <a:off x="457200" y="801384"/>
            <a:ext cx="8229600" cy="616254"/>
          </a:xfrm>
        </p:spPr>
        <p:txBody>
          <a:bodyPr>
            <a:noAutofit/>
          </a:bodyPr>
          <a:lstStyle/>
          <a:p>
            <a:r>
              <a:rPr lang="en-US" sz="3600" b="1" dirty="0">
                <a:latin typeface="Asap"/>
                <a:cs typeface="Asap"/>
              </a:rPr>
              <a:t>Management Committee Membership</a:t>
            </a:r>
            <a:endParaRPr lang="en-US" sz="3600" dirty="0"/>
          </a:p>
        </p:txBody>
      </p:sp>
      <p:sp>
        <p:nvSpPr>
          <p:cNvPr id="3" name="Content Placeholder 2">
            <a:extLst>
              <a:ext uri="{FF2B5EF4-FFF2-40B4-BE49-F238E27FC236}">
                <a16:creationId xmlns:a16="http://schemas.microsoft.com/office/drawing/2014/main" id="{46B445E3-9BA5-C749-9123-B9688737A93C}"/>
              </a:ext>
            </a:extLst>
          </p:cNvPr>
          <p:cNvSpPr>
            <a:spLocks noGrp="1"/>
          </p:cNvSpPr>
          <p:nvPr>
            <p:ph idx="1"/>
          </p:nvPr>
        </p:nvSpPr>
        <p:spPr>
          <a:xfrm>
            <a:off x="457200" y="1600200"/>
            <a:ext cx="8229600" cy="4903342"/>
          </a:xfrm>
        </p:spPr>
        <p:txBody>
          <a:bodyPr>
            <a:normAutofit fontScale="92500"/>
          </a:bodyPr>
          <a:lstStyle/>
          <a:p>
            <a:pPr marL="0" indent="0">
              <a:buNone/>
            </a:pPr>
            <a:r>
              <a:rPr lang="en-US" sz="2400" b="1" dirty="0">
                <a:latin typeface="Asap" panose="02000506040000020004" pitchFamily="2" charset="77"/>
              </a:rPr>
              <a:t>Management Committee Succession Planning:</a:t>
            </a:r>
          </a:p>
          <a:p>
            <a:r>
              <a:rPr lang="en-US" sz="2400" dirty="0">
                <a:latin typeface="Asap" panose="02000506040000020004" pitchFamily="2" charset="77"/>
              </a:rPr>
              <a:t>Committee membership is not a trivial task and can be quite demanding.</a:t>
            </a:r>
          </a:p>
          <a:p>
            <a:r>
              <a:rPr lang="en-US" sz="2400" dirty="0">
                <a:latin typeface="Asap" panose="02000506040000020004" pitchFamily="2" charset="77"/>
              </a:rPr>
              <a:t>However there are rewards.</a:t>
            </a:r>
          </a:p>
          <a:p>
            <a:r>
              <a:rPr lang="en-US" sz="2400" dirty="0">
                <a:latin typeface="Asap" panose="02000506040000020004" pitchFamily="2" charset="77"/>
              </a:rPr>
              <a:t>But, the shop and café are heavily reliant on the committee, much of which is about that bit of the iceberg that is under water (however, we </a:t>
            </a:r>
            <a:r>
              <a:rPr lang="en-US" sz="2400" b="1" dirty="0">
                <a:latin typeface="Asap" panose="02000506040000020004" pitchFamily="2" charset="77"/>
              </a:rPr>
              <a:t>are not </a:t>
            </a:r>
            <a:r>
              <a:rPr lang="en-US" sz="2400" dirty="0">
                <a:latin typeface="Asap" panose="02000506040000020004" pitchFamily="2" charset="77"/>
              </a:rPr>
              <a:t>the Titanic…!).</a:t>
            </a:r>
          </a:p>
          <a:p>
            <a:r>
              <a:rPr lang="en-US" sz="2400" dirty="0">
                <a:latin typeface="Asap" panose="02000506040000020004" pitchFamily="2" charset="77"/>
              </a:rPr>
              <a:t>We do urge that you consider joining us if not now, then in </a:t>
            </a:r>
            <a:r>
              <a:rPr lang="en-US" sz="2400">
                <a:latin typeface="Asap" panose="02000506040000020004" pitchFamily="2" charset="77"/>
              </a:rPr>
              <a:t>the foreseeable </a:t>
            </a:r>
            <a:r>
              <a:rPr lang="en-US" sz="2400" dirty="0">
                <a:latin typeface="Asap" panose="02000506040000020004" pitchFamily="2" charset="77"/>
              </a:rPr>
              <a:t>future.</a:t>
            </a:r>
          </a:p>
          <a:p>
            <a:r>
              <a:rPr lang="en-US" sz="2400" dirty="0">
                <a:latin typeface="Asap" panose="02000506040000020004" pitchFamily="2" charset="77"/>
              </a:rPr>
              <a:t>Several core roles have been occupied for some years and at some stage those individuals will need to stand down.  </a:t>
            </a:r>
          </a:p>
          <a:p>
            <a:r>
              <a:rPr lang="en-US" sz="2400" dirty="0">
                <a:latin typeface="Asap" panose="02000506040000020004" pitchFamily="2" charset="77"/>
              </a:rPr>
              <a:t>If possible, those committee members will give good notice before resigning, but the future is unpredictable…..  </a:t>
            </a:r>
          </a:p>
        </p:txBody>
      </p:sp>
      <p:pic>
        <p:nvPicPr>
          <p:cNvPr id="4" name="Picture 3" descr="Screen Shot 2016-04-04 at 12.46.27.png">
            <a:extLst>
              <a:ext uri="{FF2B5EF4-FFF2-40B4-BE49-F238E27FC236}">
                <a16:creationId xmlns:a16="http://schemas.microsoft.com/office/drawing/2014/main" id="{FC914950-4780-5646-A83E-EB10CE2DDB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6738"/>
            <a:ext cx="2573676" cy="501009"/>
          </a:xfrm>
          <a:prstGeom prst="rect">
            <a:avLst/>
          </a:prstGeom>
        </p:spPr>
      </p:pic>
    </p:spTree>
    <p:extLst>
      <p:ext uri="{BB962C8B-B14F-4D97-AF65-F5344CB8AC3E}">
        <p14:creationId xmlns:p14="http://schemas.microsoft.com/office/powerpoint/2010/main" val="2499176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87C13-B5F5-8E4D-8B2B-A22CB0E9E31C}"/>
              </a:ext>
            </a:extLst>
          </p:cNvPr>
          <p:cNvSpPr>
            <a:spLocks noGrp="1"/>
          </p:cNvSpPr>
          <p:nvPr>
            <p:ph type="title"/>
          </p:nvPr>
        </p:nvSpPr>
        <p:spPr>
          <a:xfrm>
            <a:off x="457200" y="934948"/>
            <a:ext cx="8229600" cy="482690"/>
          </a:xfrm>
        </p:spPr>
        <p:txBody>
          <a:bodyPr>
            <a:noAutofit/>
          </a:bodyPr>
          <a:lstStyle/>
          <a:p>
            <a:r>
              <a:rPr lang="en-US" sz="3200" b="1" dirty="0">
                <a:latin typeface="Asap" panose="02000506040000020004" pitchFamily="2" charset="77"/>
              </a:rPr>
              <a:t>Minutes From 4</a:t>
            </a:r>
            <a:r>
              <a:rPr lang="en-US" sz="3200" b="1" baseline="30000" dirty="0">
                <a:latin typeface="Asap" panose="02000506040000020004" pitchFamily="2" charset="77"/>
              </a:rPr>
              <a:t>th</a:t>
            </a:r>
            <a:r>
              <a:rPr lang="en-US" sz="3200" b="1" dirty="0">
                <a:latin typeface="Asap" panose="02000506040000020004" pitchFamily="2" charset="77"/>
              </a:rPr>
              <a:t> AGM 15</a:t>
            </a:r>
            <a:r>
              <a:rPr lang="en-US" sz="3200" b="1" baseline="30000" dirty="0">
                <a:latin typeface="Asap" panose="02000506040000020004" pitchFamily="2" charset="77"/>
              </a:rPr>
              <a:t>th</a:t>
            </a:r>
            <a:r>
              <a:rPr lang="en-US" sz="3200" b="1" dirty="0">
                <a:latin typeface="Asap" panose="02000506040000020004" pitchFamily="2" charset="77"/>
              </a:rPr>
              <a:t> February 2018</a:t>
            </a:r>
          </a:p>
        </p:txBody>
      </p:sp>
      <p:sp>
        <p:nvSpPr>
          <p:cNvPr id="3" name="Content Placeholder 2">
            <a:extLst>
              <a:ext uri="{FF2B5EF4-FFF2-40B4-BE49-F238E27FC236}">
                <a16:creationId xmlns:a16="http://schemas.microsoft.com/office/drawing/2014/main" id="{19EF2BF5-4162-FE40-8866-C19EB05FFAFA}"/>
              </a:ext>
            </a:extLst>
          </p:cNvPr>
          <p:cNvSpPr>
            <a:spLocks noGrp="1"/>
          </p:cNvSpPr>
          <p:nvPr>
            <p:ph idx="1"/>
          </p:nvPr>
        </p:nvSpPr>
        <p:spPr>
          <a:xfrm>
            <a:off x="457200" y="1600200"/>
            <a:ext cx="8229600" cy="4923890"/>
          </a:xfrm>
        </p:spPr>
        <p:txBody>
          <a:bodyPr>
            <a:normAutofit fontScale="62500" lnSpcReduction="20000"/>
          </a:bodyPr>
          <a:lstStyle/>
          <a:p>
            <a:pPr marL="514350" indent="-457200"/>
            <a:r>
              <a:rPr lang="en-US" dirty="0"/>
              <a:t>Fruit &amp; veg: concerns about produce quality and presentation depleting as a result of how they are currently stored: </a:t>
            </a:r>
            <a:r>
              <a:rPr lang="en-US" dirty="0">
                <a:solidFill>
                  <a:srgbClr val="FF0000"/>
                </a:solidFill>
              </a:rPr>
              <a:t>have discussed option of an additional chiller.</a:t>
            </a:r>
            <a:endParaRPr lang="en-GB" dirty="0">
              <a:solidFill>
                <a:srgbClr val="FF0000"/>
              </a:solidFill>
            </a:endParaRPr>
          </a:p>
          <a:p>
            <a:pPr marL="514350" indent="-457200"/>
            <a:r>
              <a:rPr lang="en-US" dirty="0"/>
              <a:t>Request for more variety of fruit &amp; veg please - aware that our suppliers have a wide variety displayed in their own shop: </a:t>
            </a:r>
            <a:r>
              <a:rPr lang="en-US" dirty="0">
                <a:solidFill>
                  <a:srgbClr val="FF0000"/>
                </a:solidFill>
              </a:rPr>
              <a:t>acted on</a:t>
            </a:r>
            <a:r>
              <a:rPr lang="en-US" dirty="0"/>
              <a:t>.</a:t>
            </a:r>
          </a:p>
          <a:p>
            <a:pPr marL="514350" indent="-457200"/>
            <a:r>
              <a:rPr lang="en-US" dirty="0"/>
              <a:t>Review of margins on spirits: as shop prices are significantly higher in comparison to competitive stores: </a:t>
            </a:r>
            <a:r>
              <a:rPr lang="en-US" dirty="0">
                <a:solidFill>
                  <a:srgbClr val="FF0000"/>
                </a:solidFill>
              </a:rPr>
              <a:t>acted on and reviewed sales</a:t>
            </a:r>
            <a:r>
              <a:rPr lang="en-US" dirty="0"/>
              <a:t>.</a:t>
            </a:r>
            <a:endParaRPr lang="en-GB" dirty="0"/>
          </a:p>
          <a:p>
            <a:pPr marL="514350" indent="-457200"/>
            <a:r>
              <a:rPr lang="en-US" dirty="0"/>
              <a:t>Should we consider closing shop &amp; café earlier during winter months: </a:t>
            </a:r>
            <a:r>
              <a:rPr lang="en-US" dirty="0">
                <a:solidFill>
                  <a:srgbClr val="FF0000"/>
                </a:solidFill>
              </a:rPr>
              <a:t>yes for café 2018/19 </a:t>
            </a:r>
            <a:r>
              <a:rPr lang="en-US" dirty="0"/>
              <a:t>and </a:t>
            </a:r>
            <a:r>
              <a:rPr lang="en-US" dirty="0">
                <a:solidFill>
                  <a:srgbClr val="FF0000"/>
                </a:solidFill>
              </a:rPr>
              <a:t>yes for shop for 2019/20 (ref also Christmas)</a:t>
            </a:r>
            <a:r>
              <a:rPr lang="en-US" dirty="0"/>
              <a:t>.</a:t>
            </a:r>
          </a:p>
          <a:p>
            <a:pPr marL="514350" indent="-457200"/>
            <a:r>
              <a:rPr lang="en-US" dirty="0"/>
              <a:t>Also open the café from 10-1 on Sundays, as often turn away custom at 12pm. NB: we are currently bound by planning permission to close both shop and café at 1pm: </a:t>
            </a:r>
            <a:r>
              <a:rPr lang="en-US" dirty="0">
                <a:solidFill>
                  <a:srgbClr val="FF0000"/>
                </a:solidFill>
              </a:rPr>
              <a:t>worth doing</a:t>
            </a:r>
            <a:r>
              <a:rPr lang="en-US" dirty="0"/>
              <a:t>.</a:t>
            </a:r>
            <a:endParaRPr lang="en-GB" dirty="0"/>
          </a:p>
          <a:p>
            <a:pPr marL="514350" indent="-457200"/>
            <a:r>
              <a:rPr lang="en-US" dirty="0"/>
              <a:t>Do volunteer have access to open the tills in both the shop &amp; café: yes: a response to recent robberies &amp; the need to minimize risks to volunteers or customers, after taking advice from crime prevention officers. </a:t>
            </a:r>
            <a:endParaRPr lang="en-GB" dirty="0"/>
          </a:p>
          <a:p>
            <a:pPr marL="0" indent="0">
              <a:buNone/>
            </a:pPr>
            <a:endParaRPr lang="en-US" dirty="0">
              <a:latin typeface="Asap" panose="02000506040000020004" pitchFamily="2" charset="77"/>
            </a:endParaRPr>
          </a:p>
        </p:txBody>
      </p:sp>
      <p:pic>
        <p:nvPicPr>
          <p:cNvPr id="4" name="Picture 3" descr="Screen Shot 2016-04-04 at 12.46.27.png">
            <a:extLst>
              <a:ext uri="{FF2B5EF4-FFF2-40B4-BE49-F238E27FC236}">
                <a16:creationId xmlns:a16="http://schemas.microsoft.com/office/drawing/2014/main" id="{31C7929E-BCBA-974B-B820-A514BDCF0D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6738"/>
            <a:ext cx="2573676" cy="501009"/>
          </a:xfrm>
          <a:prstGeom prst="rect">
            <a:avLst/>
          </a:prstGeom>
        </p:spPr>
      </p:pic>
    </p:spTree>
    <p:extLst>
      <p:ext uri="{BB962C8B-B14F-4D97-AF65-F5344CB8AC3E}">
        <p14:creationId xmlns:p14="http://schemas.microsoft.com/office/powerpoint/2010/main" val="3671733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sap"/>
                <a:cs typeface="Asap"/>
              </a:rPr>
              <a:t>Any other Business?</a:t>
            </a:r>
          </a:p>
        </p:txBody>
      </p:sp>
      <p:sp>
        <p:nvSpPr>
          <p:cNvPr id="3" name="Content Placeholder 2"/>
          <p:cNvSpPr>
            <a:spLocks noGrp="1"/>
          </p:cNvSpPr>
          <p:nvPr>
            <p:ph idx="1"/>
          </p:nvPr>
        </p:nvSpPr>
        <p:spPr/>
        <p:txBody>
          <a:bodyPr/>
          <a:lstStyle/>
          <a:p>
            <a:pPr marL="0" indent="0" algn="ctr">
              <a:buNone/>
            </a:pPr>
            <a:r>
              <a:rPr lang="en-US" sz="2800" b="1" dirty="0">
                <a:latin typeface="Asap"/>
                <a:cs typeface="Asap"/>
              </a:rPr>
              <a:t>Open forum: questions?</a:t>
            </a:r>
          </a:p>
          <a:p>
            <a:pPr marL="0" indent="0">
              <a:buNone/>
            </a:pPr>
            <a:endParaRPr lang="en-US" dirty="0">
              <a:latin typeface="Asap"/>
              <a:cs typeface="Asap"/>
            </a:endParaRPr>
          </a:p>
          <a:p>
            <a:pPr marL="0" indent="0" algn="ctr">
              <a:buNone/>
            </a:pPr>
            <a:r>
              <a:rPr lang="en-US" sz="2800" b="1" dirty="0" err="1">
                <a:latin typeface="Asap"/>
                <a:cs typeface="Asap"/>
              </a:rPr>
              <a:t>AoB</a:t>
            </a:r>
            <a:r>
              <a:rPr lang="en-US" sz="2800" b="1" dirty="0">
                <a:latin typeface="Asap"/>
                <a:cs typeface="Asap"/>
              </a:rPr>
              <a:t>?</a:t>
            </a:r>
          </a:p>
          <a:p>
            <a:pPr marL="0" indent="0">
              <a:buNone/>
            </a:pPr>
            <a:endParaRPr lang="en-US" dirty="0">
              <a:latin typeface="Asap"/>
              <a:cs typeface="Asap"/>
            </a:endParaRPr>
          </a:p>
          <a:p>
            <a:pPr marL="0" indent="0" algn="ctr">
              <a:buNone/>
            </a:pPr>
            <a:r>
              <a:rPr lang="en-US" b="1" dirty="0">
                <a:latin typeface="Asap"/>
                <a:cs typeface="Asap"/>
              </a:rPr>
              <a:t>Thank You &amp; Close </a:t>
            </a:r>
          </a:p>
        </p:txBody>
      </p:sp>
    </p:spTree>
    <p:extLst>
      <p:ext uri="{BB962C8B-B14F-4D97-AF65-F5344CB8AC3E}">
        <p14:creationId xmlns:p14="http://schemas.microsoft.com/office/powerpoint/2010/main" val="386138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4AE4-01FF-DB4B-AC9D-B812406CEEA7}"/>
              </a:ext>
            </a:extLst>
          </p:cNvPr>
          <p:cNvSpPr>
            <a:spLocks noGrp="1"/>
          </p:cNvSpPr>
          <p:nvPr>
            <p:ph type="title"/>
          </p:nvPr>
        </p:nvSpPr>
        <p:spPr>
          <a:xfrm>
            <a:off x="467474" y="1119882"/>
            <a:ext cx="8229600" cy="441593"/>
          </a:xfrm>
        </p:spPr>
        <p:txBody>
          <a:bodyPr>
            <a:normAutofit fontScale="90000"/>
          </a:bodyPr>
          <a:lstStyle/>
          <a:p>
            <a:r>
              <a:rPr lang="en-US" b="1" dirty="0">
                <a:latin typeface="Asap"/>
                <a:cs typeface="Asap"/>
              </a:rPr>
              <a:t>Chair’s Report to 30</a:t>
            </a:r>
            <a:r>
              <a:rPr lang="en-US" b="1" baseline="30000" dirty="0">
                <a:latin typeface="Asap"/>
                <a:cs typeface="Asap"/>
              </a:rPr>
              <a:t>th</a:t>
            </a:r>
            <a:r>
              <a:rPr lang="en-US" b="1" dirty="0">
                <a:latin typeface="Asap"/>
                <a:cs typeface="Asap"/>
              </a:rPr>
              <a:t> September</a:t>
            </a:r>
            <a:endParaRPr lang="en-US" dirty="0"/>
          </a:p>
        </p:txBody>
      </p:sp>
      <p:sp>
        <p:nvSpPr>
          <p:cNvPr id="3" name="Content Placeholder 2">
            <a:extLst>
              <a:ext uri="{FF2B5EF4-FFF2-40B4-BE49-F238E27FC236}">
                <a16:creationId xmlns:a16="http://schemas.microsoft.com/office/drawing/2014/main" id="{49352BCB-0967-C845-859B-21266732FC28}"/>
              </a:ext>
            </a:extLst>
          </p:cNvPr>
          <p:cNvSpPr>
            <a:spLocks noGrp="1"/>
          </p:cNvSpPr>
          <p:nvPr>
            <p:ph idx="1"/>
          </p:nvPr>
        </p:nvSpPr>
        <p:spPr>
          <a:xfrm>
            <a:off x="457200" y="1846282"/>
            <a:ext cx="8229600" cy="4279881"/>
          </a:xfrm>
        </p:spPr>
        <p:txBody>
          <a:bodyPr>
            <a:normAutofit/>
          </a:bodyPr>
          <a:lstStyle/>
          <a:p>
            <a:pPr marL="0" indent="0">
              <a:buNone/>
            </a:pPr>
            <a:r>
              <a:rPr lang="en-US" sz="1800" b="1" dirty="0"/>
              <a:t>Café</a:t>
            </a:r>
          </a:p>
          <a:p>
            <a:pPr lvl="0"/>
            <a:r>
              <a:rPr lang="en-GB" sz="1800" dirty="0">
                <a:latin typeface="Asap"/>
                <a:cs typeface="Asap"/>
              </a:rPr>
              <a:t>Substantial café growth with more diverse menu: exceeded expectations.</a:t>
            </a:r>
          </a:p>
          <a:p>
            <a:r>
              <a:rPr lang="en-GB" sz="1800" dirty="0">
                <a:latin typeface="Asap"/>
                <a:cs typeface="Asap"/>
              </a:rPr>
              <a:t>Small core of café volunteers. </a:t>
            </a:r>
          </a:p>
          <a:p>
            <a:pPr lvl="0"/>
            <a:r>
              <a:rPr lang="en-GB" sz="1800" dirty="0">
                <a:latin typeface="Asap"/>
                <a:cs typeface="Asap"/>
              </a:rPr>
              <a:t>Patterns emerging: consistent 33%+ growth in turnover for the financial year, but custom is considerably higher in spring / summer and lower (although fluctuates) in autumn / winter. </a:t>
            </a:r>
          </a:p>
          <a:p>
            <a:pPr lvl="0"/>
            <a:r>
              <a:rPr lang="en-GB" sz="1800" dirty="0">
                <a:latin typeface="Asap"/>
                <a:cs typeface="Asap"/>
              </a:rPr>
              <a:t>Growth means more staff needed, but need caution to match growing staff cost to turnover growth so we have to be incremental and review on a 6 month basis.</a:t>
            </a:r>
          </a:p>
          <a:p>
            <a:pPr lvl="0"/>
            <a:r>
              <a:rPr lang="en-GB" sz="1800" dirty="0">
                <a:latin typeface="Asap"/>
                <a:cs typeface="Asap"/>
              </a:rPr>
              <a:t>Renewed 5 star award for environmental health.</a:t>
            </a:r>
          </a:p>
          <a:p>
            <a:pPr lvl="0"/>
            <a:r>
              <a:rPr lang="en-GB" sz="1800" dirty="0">
                <a:latin typeface="Asap"/>
                <a:cs typeface="Asap"/>
              </a:rPr>
              <a:t>Contributed to Open Gardens June 2018 on Saturday afternoon.</a:t>
            </a:r>
          </a:p>
          <a:p>
            <a:pPr lvl="0"/>
            <a:r>
              <a:rPr lang="en-GB" sz="1800" dirty="0">
                <a:latin typeface="Asap"/>
                <a:cs typeface="Asap"/>
              </a:rPr>
              <a:t>Positive Trip Advisor Reviews</a:t>
            </a:r>
          </a:p>
          <a:p>
            <a:pPr marL="0" indent="0">
              <a:buNone/>
            </a:pPr>
            <a:endParaRPr lang="en-US" sz="1800" b="1" dirty="0"/>
          </a:p>
        </p:txBody>
      </p:sp>
      <p:pic>
        <p:nvPicPr>
          <p:cNvPr id="4" name="Picture 3" descr="Screen Shot 2016-04-04 at 12.46.27.png">
            <a:extLst>
              <a:ext uri="{FF2B5EF4-FFF2-40B4-BE49-F238E27FC236}">
                <a16:creationId xmlns:a16="http://schemas.microsoft.com/office/drawing/2014/main" id="{EED333BA-B72A-B54C-A61F-E8C747B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377" y="191943"/>
            <a:ext cx="4470400" cy="870238"/>
          </a:xfrm>
          <a:prstGeom prst="rect">
            <a:avLst/>
          </a:prstGeom>
        </p:spPr>
      </p:pic>
    </p:spTree>
    <p:extLst>
      <p:ext uri="{BB962C8B-B14F-4D97-AF65-F5344CB8AC3E}">
        <p14:creationId xmlns:p14="http://schemas.microsoft.com/office/powerpoint/2010/main" val="1779819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3A2C-876A-3E47-B94A-518E125F9A2B}"/>
              </a:ext>
            </a:extLst>
          </p:cNvPr>
          <p:cNvSpPr>
            <a:spLocks noGrp="1"/>
          </p:cNvSpPr>
          <p:nvPr>
            <p:ph type="title"/>
          </p:nvPr>
        </p:nvSpPr>
        <p:spPr>
          <a:xfrm>
            <a:off x="457200" y="976044"/>
            <a:ext cx="8229600" cy="624155"/>
          </a:xfrm>
        </p:spPr>
        <p:txBody>
          <a:bodyPr>
            <a:normAutofit/>
          </a:bodyPr>
          <a:lstStyle/>
          <a:p>
            <a:r>
              <a:rPr lang="en-US" sz="3200" b="1" dirty="0">
                <a:latin typeface="Asap"/>
                <a:cs typeface="Asap"/>
              </a:rPr>
              <a:t>Chair’s Report to 30</a:t>
            </a:r>
            <a:r>
              <a:rPr lang="en-US" sz="3200" b="1" baseline="30000" dirty="0">
                <a:latin typeface="Asap"/>
                <a:cs typeface="Asap"/>
              </a:rPr>
              <a:t>th</a:t>
            </a:r>
            <a:r>
              <a:rPr lang="en-US" sz="3200" b="1" dirty="0">
                <a:latin typeface="Asap"/>
                <a:cs typeface="Asap"/>
              </a:rPr>
              <a:t> September</a:t>
            </a:r>
            <a:endParaRPr lang="en-US" sz="3200" b="1" dirty="0">
              <a:latin typeface="Asap" panose="02000506040000020004" pitchFamily="2" charset="77"/>
            </a:endParaRPr>
          </a:p>
        </p:txBody>
      </p:sp>
      <p:sp>
        <p:nvSpPr>
          <p:cNvPr id="3" name="Content Placeholder 2">
            <a:extLst>
              <a:ext uri="{FF2B5EF4-FFF2-40B4-BE49-F238E27FC236}">
                <a16:creationId xmlns:a16="http://schemas.microsoft.com/office/drawing/2014/main" id="{3CDCCF34-5FF7-C34A-9B1A-729C0D5A918C}"/>
              </a:ext>
            </a:extLst>
          </p:cNvPr>
          <p:cNvSpPr>
            <a:spLocks noGrp="1"/>
          </p:cNvSpPr>
          <p:nvPr>
            <p:ph idx="1"/>
          </p:nvPr>
        </p:nvSpPr>
        <p:spPr/>
        <p:txBody>
          <a:bodyPr>
            <a:normAutofit/>
          </a:bodyPr>
          <a:lstStyle/>
          <a:p>
            <a:pPr marL="0" indent="0">
              <a:buNone/>
            </a:pPr>
            <a:r>
              <a:rPr lang="en-US" sz="1800" b="1" dirty="0">
                <a:latin typeface="Asap" panose="02000506040000020004" pitchFamily="2" charset="77"/>
              </a:rPr>
              <a:t>Overall:</a:t>
            </a:r>
          </a:p>
          <a:p>
            <a:r>
              <a:rPr lang="en-US" sz="1800" dirty="0">
                <a:latin typeface="Asap" panose="02000506040000020004" pitchFamily="2" charset="77"/>
              </a:rPr>
              <a:t>Mantra for last AGM remains – no place for complacency</a:t>
            </a:r>
          </a:p>
          <a:p>
            <a:r>
              <a:rPr lang="en-US" sz="1800" dirty="0">
                <a:latin typeface="Asap" panose="02000506040000020004" pitchFamily="2" charset="77"/>
              </a:rPr>
              <a:t>Volunteer numbers holding up well (despite a perception otherwise?)</a:t>
            </a:r>
          </a:p>
          <a:p>
            <a:r>
              <a:rPr lang="en-US" sz="1800" dirty="0">
                <a:latin typeface="Asap" panose="02000506040000020004" pitchFamily="2" charset="77"/>
              </a:rPr>
              <a:t>But, we are pursuing stricter safeguarding policies which is more demanding of volunteer time so we need more.</a:t>
            </a:r>
          </a:p>
          <a:p>
            <a:r>
              <a:rPr lang="en-US" sz="1800" dirty="0">
                <a:latin typeface="Asap" panose="02000506040000020004" pitchFamily="2" charset="77"/>
              </a:rPr>
              <a:t>Communications – in 2016 the AGM advised more input and activity: thanks to Angie Dobson’s lead and Michele and Jeanette’s efforts we believe these are doing well </a:t>
            </a:r>
          </a:p>
          <a:p>
            <a:r>
              <a:rPr lang="en-US" sz="1800" dirty="0">
                <a:latin typeface="Asap" panose="02000506040000020004" pitchFamily="2" charset="77"/>
              </a:rPr>
              <a:t>A while back Nicky &amp; I were asked to be advisers for the Plunkett Foundation: since then we have helped some 20 shops and cafes: we believe we compare well with many, but a valuable learning opportunity too.</a:t>
            </a:r>
          </a:p>
          <a:p>
            <a:r>
              <a:rPr lang="en-US" sz="1800" dirty="0">
                <a:latin typeface="Asap" panose="02000506040000020004" pitchFamily="2" charset="77"/>
              </a:rPr>
              <a:t>Despite the challenges, we often host other shops &amp; cafes, or prospective shops &amp; cafes and they frequently express shop and café envy!</a:t>
            </a:r>
          </a:p>
          <a:p>
            <a:pPr marL="0" indent="0">
              <a:buNone/>
            </a:pPr>
            <a:r>
              <a:rPr lang="en-US" sz="1800" dirty="0">
                <a:latin typeface="Asap" panose="02000506040000020004" pitchFamily="2" charset="77"/>
              </a:rPr>
              <a:t> </a:t>
            </a:r>
          </a:p>
        </p:txBody>
      </p:sp>
      <p:pic>
        <p:nvPicPr>
          <p:cNvPr id="4" name="Picture 3" descr="Screen Shot 2016-04-04 at 12.46.27.png">
            <a:extLst>
              <a:ext uri="{FF2B5EF4-FFF2-40B4-BE49-F238E27FC236}">
                <a16:creationId xmlns:a16="http://schemas.microsoft.com/office/drawing/2014/main" id="{A91B253E-CE2F-0C41-AB06-BF15FCB9A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52" y="181668"/>
            <a:ext cx="4470400" cy="870238"/>
          </a:xfrm>
          <a:prstGeom prst="rect">
            <a:avLst/>
          </a:prstGeom>
        </p:spPr>
      </p:pic>
    </p:spTree>
    <p:extLst>
      <p:ext uri="{BB962C8B-B14F-4D97-AF65-F5344CB8AC3E}">
        <p14:creationId xmlns:p14="http://schemas.microsoft.com/office/powerpoint/2010/main" val="4276673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C8952-1F65-6645-B634-5BB26B1DC674}"/>
              </a:ext>
            </a:extLst>
          </p:cNvPr>
          <p:cNvSpPr>
            <a:spLocks noGrp="1"/>
          </p:cNvSpPr>
          <p:nvPr>
            <p:ph type="title"/>
          </p:nvPr>
        </p:nvSpPr>
        <p:spPr>
          <a:xfrm>
            <a:off x="457200" y="758541"/>
            <a:ext cx="8229600" cy="523786"/>
          </a:xfrm>
        </p:spPr>
        <p:txBody>
          <a:bodyPr>
            <a:noAutofit/>
          </a:bodyPr>
          <a:lstStyle/>
          <a:p>
            <a:r>
              <a:rPr lang="en-US" sz="3200" b="1" dirty="0">
                <a:latin typeface="Asap" panose="02000506040000020004" pitchFamily="2" charset="77"/>
              </a:rPr>
              <a:t>Community Shops &amp; Cafes: Some Context</a:t>
            </a:r>
          </a:p>
        </p:txBody>
      </p:sp>
      <p:pic>
        <p:nvPicPr>
          <p:cNvPr id="4" name="Picture 3" descr="Screen Shot 2016-04-04 at 12.46.27.png">
            <a:extLst>
              <a:ext uri="{FF2B5EF4-FFF2-40B4-BE49-F238E27FC236}">
                <a16:creationId xmlns:a16="http://schemas.microsoft.com/office/drawing/2014/main" id="{52331378-FB57-B141-BA8F-B26B992E79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4912"/>
            <a:ext cx="2727789" cy="531010"/>
          </a:xfrm>
          <a:prstGeom prst="rect">
            <a:avLst/>
          </a:prstGeom>
        </p:spPr>
      </p:pic>
      <p:pic>
        <p:nvPicPr>
          <p:cNvPr id="6" name="Picture 5">
            <a:extLst>
              <a:ext uri="{FF2B5EF4-FFF2-40B4-BE49-F238E27FC236}">
                <a16:creationId xmlns:a16="http://schemas.microsoft.com/office/drawing/2014/main" id="{A3188F05-EAFF-5A47-96FF-5F16303E3483}"/>
              </a:ext>
            </a:extLst>
          </p:cNvPr>
          <p:cNvPicPr>
            <a:picLocks noChangeAspect="1"/>
          </p:cNvPicPr>
          <p:nvPr/>
        </p:nvPicPr>
        <p:blipFill>
          <a:blip r:embed="rId3"/>
          <a:stretch>
            <a:fillRect/>
          </a:stretch>
        </p:blipFill>
        <p:spPr>
          <a:xfrm>
            <a:off x="904126" y="1319646"/>
            <a:ext cx="7217088" cy="5435612"/>
          </a:xfrm>
          <a:prstGeom prst="rect">
            <a:avLst/>
          </a:prstGeom>
        </p:spPr>
      </p:pic>
    </p:spTree>
    <p:extLst>
      <p:ext uri="{BB962C8B-B14F-4D97-AF65-F5344CB8AC3E}">
        <p14:creationId xmlns:p14="http://schemas.microsoft.com/office/powerpoint/2010/main" val="282729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8A78-18DE-914A-9C0F-AECF58CEA78A}"/>
              </a:ext>
            </a:extLst>
          </p:cNvPr>
          <p:cNvSpPr>
            <a:spLocks noGrp="1"/>
          </p:cNvSpPr>
          <p:nvPr>
            <p:ph type="title"/>
          </p:nvPr>
        </p:nvSpPr>
        <p:spPr>
          <a:xfrm>
            <a:off x="456561" y="805648"/>
            <a:ext cx="8229600" cy="513512"/>
          </a:xfrm>
        </p:spPr>
        <p:txBody>
          <a:bodyPr>
            <a:noAutofit/>
          </a:bodyPr>
          <a:lstStyle/>
          <a:p>
            <a:r>
              <a:rPr lang="en-US" sz="3200" b="1" dirty="0">
                <a:latin typeface="Asap" panose="02000506040000020004" pitchFamily="2" charset="77"/>
              </a:rPr>
              <a:t>Volunteer Analysis</a:t>
            </a:r>
          </a:p>
        </p:txBody>
      </p:sp>
      <p:pic>
        <p:nvPicPr>
          <p:cNvPr id="4" name="Picture 3" descr="Screen Shot 2016-04-04 at 12.46.27.png">
            <a:extLst>
              <a:ext uri="{FF2B5EF4-FFF2-40B4-BE49-F238E27FC236}">
                <a16:creationId xmlns:a16="http://schemas.microsoft.com/office/drawing/2014/main" id="{35C3066C-5DC8-FA4E-AB8A-5AE34A9B1E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561" y="274638"/>
            <a:ext cx="2727789" cy="531010"/>
          </a:xfrm>
          <a:prstGeom prst="rect">
            <a:avLst/>
          </a:prstGeom>
        </p:spPr>
      </p:pic>
      <p:pic>
        <p:nvPicPr>
          <p:cNvPr id="5" name="Picture 4">
            <a:extLst>
              <a:ext uri="{FF2B5EF4-FFF2-40B4-BE49-F238E27FC236}">
                <a16:creationId xmlns:a16="http://schemas.microsoft.com/office/drawing/2014/main" id="{E5869A8D-FD1E-B943-82AF-97B11C040721}"/>
              </a:ext>
            </a:extLst>
          </p:cNvPr>
          <p:cNvPicPr>
            <a:picLocks noChangeAspect="1"/>
          </p:cNvPicPr>
          <p:nvPr/>
        </p:nvPicPr>
        <p:blipFill>
          <a:blip r:embed="rId3"/>
          <a:stretch>
            <a:fillRect/>
          </a:stretch>
        </p:blipFill>
        <p:spPr>
          <a:xfrm>
            <a:off x="373935" y="1243111"/>
            <a:ext cx="8312226" cy="5024125"/>
          </a:xfrm>
          <a:prstGeom prst="rect">
            <a:avLst/>
          </a:prstGeom>
        </p:spPr>
      </p:pic>
    </p:spTree>
    <p:extLst>
      <p:ext uri="{BB962C8B-B14F-4D97-AF65-F5344CB8AC3E}">
        <p14:creationId xmlns:p14="http://schemas.microsoft.com/office/powerpoint/2010/main" val="230170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C0A8-DCAF-4D44-B28F-69FCF52100E6}"/>
              </a:ext>
            </a:extLst>
          </p:cNvPr>
          <p:cNvSpPr>
            <a:spLocks noGrp="1"/>
          </p:cNvSpPr>
          <p:nvPr>
            <p:ph type="title"/>
          </p:nvPr>
        </p:nvSpPr>
        <p:spPr>
          <a:xfrm>
            <a:off x="457200" y="965770"/>
            <a:ext cx="8229600" cy="451867"/>
          </a:xfrm>
        </p:spPr>
        <p:txBody>
          <a:bodyPr>
            <a:noAutofit/>
          </a:bodyPr>
          <a:lstStyle/>
          <a:p>
            <a:r>
              <a:rPr lang="en-US" sz="3200" b="1" dirty="0">
                <a:latin typeface="Asap" panose="02000506040000020004" pitchFamily="2" charset="77"/>
              </a:rPr>
              <a:t>Volunteer Analysis: Sep – Nov 2018</a:t>
            </a:r>
            <a:endParaRPr lang="en-US" sz="3200" dirty="0"/>
          </a:p>
        </p:txBody>
      </p:sp>
      <p:pic>
        <p:nvPicPr>
          <p:cNvPr id="4" name="Picture 3" descr="Screen Shot 2016-04-04 at 12.46.27.png">
            <a:extLst>
              <a:ext uri="{FF2B5EF4-FFF2-40B4-BE49-F238E27FC236}">
                <a16:creationId xmlns:a16="http://schemas.microsoft.com/office/drawing/2014/main" id="{398F7C8F-3B81-8745-A425-9253285A8F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4912"/>
            <a:ext cx="2727789" cy="531010"/>
          </a:xfrm>
          <a:prstGeom prst="rect">
            <a:avLst/>
          </a:prstGeom>
        </p:spPr>
      </p:pic>
      <p:graphicFrame>
        <p:nvGraphicFramePr>
          <p:cNvPr id="7" name="Chart 6">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3362619850"/>
              </p:ext>
            </p:extLst>
          </p:nvPr>
        </p:nvGraphicFramePr>
        <p:xfrm>
          <a:off x="729466" y="2122289"/>
          <a:ext cx="7623424" cy="344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480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62" y="698643"/>
            <a:ext cx="8229600" cy="636997"/>
          </a:xfrm>
        </p:spPr>
        <p:txBody>
          <a:bodyPr>
            <a:normAutofit fontScale="90000"/>
          </a:bodyPr>
          <a:lstStyle/>
          <a:p>
            <a:r>
              <a:rPr lang="en-US" sz="3600" b="1" dirty="0">
                <a:latin typeface="Asap"/>
                <a:cs typeface="Asap"/>
              </a:rPr>
              <a:t>Progress Since September 2018</a:t>
            </a:r>
          </a:p>
        </p:txBody>
      </p:sp>
      <p:sp>
        <p:nvSpPr>
          <p:cNvPr id="3" name="Content Placeholder 2"/>
          <p:cNvSpPr>
            <a:spLocks noGrp="1"/>
          </p:cNvSpPr>
          <p:nvPr>
            <p:ph idx="1"/>
          </p:nvPr>
        </p:nvSpPr>
        <p:spPr>
          <a:xfrm>
            <a:off x="308225" y="1200653"/>
            <a:ext cx="8517275" cy="5549468"/>
          </a:xfrm>
        </p:spPr>
        <p:txBody>
          <a:bodyPr>
            <a:noAutofit/>
          </a:bodyPr>
          <a:lstStyle/>
          <a:p>
            <a:pPr marL="0" lvl="0" indent="0">
              <a:buNone/>
            </a:pPr>
            <a:r>
              <a:rPr lang="en-US" sz="1800" dirty="0">
                <a:latin typeface="Asap"/>
                <a:cs typeface="Asap"/>
              </a:rPr>
              <a:t>Shop</a:t>
            </a:r>
          </a:p>
          <a:p>
            <a:pPr lvl="0"/>
            <a:r>
              <a:rPr lang="en-US" sz="1800" dirty="0">
                <a:latin typeface="Asap"/>
                <a:cs typeface="Asap"/>
              </a:rPr>
              <a:t>Systematic product group reviews e.g. sweets / cakes etc.</a:t>
            </a:r>
          </a:p>
          <a:p>
            <a:pPr lvl="0"/>
            <a:r>
              <a:rPr lang="en-US" sz="1800" dirty="0">
                <a:latin typeface="Asap"/>
                <a:cs typeface="Asap"/>
              </a:rPr>
              <a:t>Changes in presentation and using the front of the shop more creatively to showcase.</a:t>
            </a:r>
          </a:p>
          <a:p>
            <a:pPr lvl="0"/>
            <a:r>
              <a:rPr lang="en-US" sz="1800" dirty="0">
                <a:latin typeface="Asap"/>
                <a:cs typeface="Asap"/>
              </a:rPr>
              <a:t>Excellent Christmas performance and sales in shop.</a:t>
            </a:r>
          </a:p>
          <a:p>
            <a:pPr marL="0" lvl="0" indent="0">
              <a:buNone/>
            </a:pPr>
            <a:r>
              <a:rPr lang="en-US" sz="1800" dirty="0">
                <a:latin typeface="Asap"/>
                <a:cs typeface="Asap"/>
              </a:rPr>
              <a:t>Cafe</a:t>
            </a:r>
          </a:p>
          <a:p>
            <a:pPr lvl="0"/>
            <a:r>
              <a:rPr lang="en-US" sz="1800" dirty="0">
                <a:latin typeface="Asap"/>
                <a:cs typeface="Asap"/>
              </a:rPr>
              <a:t>Café custom and turnover continues to grow in comparison with the same period last year (20+% to end December 2018).</a:t>
            </a:r>
          </a:p>
          <a:p>
            <a:r>
              <a:rPr lang="en-GB" sz="1800" dirty="0">
                <a:latin typeface="Asap"/>
                <a:cs typeface="Asap"/>
              </a:rPr>
              <a:t>Café winter pattern seems to be consistently popular lunchtime, less predictable outside these hours.</a:t>
            </a:r>
          </a:p>
          <a:p>
            <a:r>
              <a:rPr lang="en-US" sz="1800" dirty="0">
                <a:latin typeface="Asap"/>
                <a:cs typeface="Asap"/>
              </a:rPr>
              <a:t>Planning for café staffing for spring / summer 2019.</a:t>
            </a:r>
          </a:p>
          <a:p>
            <a:pPr marL="0" indent="0">
              <a:buNone/>
            </a:pPr>
            <a:r>
              <a:rPr lang="en-US" sz="1800" dirty="0">
                <a:latin typeface="Asap"/>
                <a:cs typeface="Asap"/>
              </a:rPr>
              <a:t>General  </a:t>
            </a:r>
          </a:p>
          <a:p>
            <a:pPr lvl="0"/>
            <a:r>
              <a:rPr lang="en-US" sz="1800" dirty="0">
                <a:latin typeface="Asap"/>
                <a:cs typeface="Asap"/>
              </a:rPr>
              <a:t>Starting to get on top of essential maintenance and repair.</a:t>
            </a:r>
          </a:p>
          <a:p>
            <a:pPr lvl="0"/>
            <a:r>
              <a:rPr lang="en-US" sz="1800" dirty="0">
                <a:latin typeface="Asap"/>
                <a:cs typeface="Asap"/>
              </a:rPr>
              <a:t>Have a list of planned maintenance, replacement items &amp; improvements, but need to fund raise to deliver these – e.g. have raised £1,600 to replace outdoor tables and chairs, but much more to do.</a:t>
            </a:r>
          </a:p>
          <a:p>
            <a:pPr marL="0" indent="0">
              <a:buNone/>
            </a:pPr>
            <a:r>
              <a:rPr lang="en-GB" sz="1800" dirty="0">
                <a:latin typeface="Asap"/>
                <a:cs typeface="Asap"/>
              </a:rPr>
              <a:t>Too many people by far to list individually and to thank, but warm thanks to all who have helped this venture in so many ways both last financial year and since.</a:t>
            </a:r>
          </a:p>
        </p:txBody>
      </p:sp>
      <p:pic>
        <p:nvPicPr>
          <p:cNvPr id="4" name="Picture 3" descr="Screen Shot 2016-04-04 at 12.46.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063" y="295186"/>
            <a:ext cx="2578814" cy="502009"/>
          </a:xfrm>
          <a:prstGeom prst="rect">
            <a:avLst/>
          </a:prstGeom>
        </p:spPr>
      </p:pic>
    </p:spTree>
    <p:extLst>
      <p:ext uri="{BB962C8B-B14F-4D97-AF65-F5344CB8AC3E}">
        <p14:creationId xmlns:p14="http://schemas.microsoft.com/office/powerpoint/2010/main" val="744631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2692</Words>
  <Application>Microsoft Macintosh PowerPoint</Application>
  <PresentationFormat>On-screen Show (4:3)</PresentationFormat>
  <Paragraphs>398</Paragraphs>
  <Slides>37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Asap</vt:lpstr>
      <vt:lpstr>Calibri</vt:lpstr>
      <vt:lpstr>Office Theme</vt:lpstr>
      <vt:lpstr>PowerPoint Presentation</vt:lpstr>
      <vt:lpstr>Introduction &amp; Agenda</vt:lpstr>
      <vt:lpstr>Chair’s Report to 30th September</vt:lpstr>
      <vt:lpstr>Chair’s Report to 30th September</vt:lpstr>
      <vt:lpstr>Chair’s Report to 30th September</vt:lpstr>
      <vt:lpstr>Community Shops &amp; Cafes: Some Context</vt:lpstr>
      <vt:lpstr>Volunteer Analysis</vt:lpstr>
      <vt:lpstr>Volunteer Analysis: Sep – Nov 2018</vt:lpstr>
      <vt:lpstr>Progress Since September 2018</vt:lpstr>
      <vt:lpstr>Questions &amp; Vote</vt:lpstr>
      <vt:lpstr>Treasurers Report</vt:lpstr>
      <vt:lpstr>Comparison 2018 v 2017</vt:lpstr>
      <vt:lpstr>PowerPoint Presentation</vt:lpstr>
      <vt:lpstr>PowerPoint Presentation</vt:lpstr>
      <vt:lpstr>PowerPoint Presentation</vt:lpstr>
      <vt:lpstr>PowerPoint Presentation</vt:lpstr>
      <vt:lpstr>Treasurers Report</vt:lpstr>
      <vt:lpstr>Comparison of 2018 Actual  v 2019 Target</vt:lpstr>
      <vt:lpstr>Comparison of 2019 Target v Actual 2019</vt:lpstr>
      <vt:lpstr>PowerPoint Presentation</vt:lpstr>
      <vt:lpstr>PowerPoint Presentation</vt:lpstr>
      <vt:lpstr>Shop &amp; Café: Action Planned</vt:lpstr>
      <vt:lpstr>Questions &amp; Vote</vt:lpstr>
      <vt:lpstr>Questions &amp; Vote</vt:lpstr>
      <vt:lpstr>Necessary or Desirable Expenditure Over the Next 12 – 24 Months </vt:lpstr>
      <vt:lpstr> Necessary or Desirable Expenditure Over the Next 12 – 24 Months  </vt:lpstr>
      <vt:lpstr>Member Strategy</vt:lpstr>
      <vt:lpstr>Member Strategy</vt:lpstr>
      <vt:lpstr>Environment, Sustainability &amp; Ethics</vt:lpstr>
      <vt:lpstr>Environment, Sustainability &amp; Ethics</vt:lpstr>
      <vt:lpstr>Environment, Sustainability &amp; Ethics</vt:lpstr>
      <vt:lpstr>Management Committee Membership</vt:lpstr>
      <vt:lpstr>PowerPoint Presentation</vt:lpstr>
      <vt:lpstr>Management Committee Membership</vt:lpstr>
      <vt:lpstr>Management Committee Membership</vt:lpstr>
      <vt:lpstr>Minutes From 4th AGM 15th February 2018</vt:lpstr>
      <vt:lpstr>Any other Business?</vt:lpstr>
    </vt:vector>
  </TitlesOfParts>
  <Company>Home Use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Allen</dc:creator>
  <cp:lastModifiedBy>Tim Allen</cp:lastModifiedBy>
  <cp:revision>52</cp:revision>
  <dcterms:created xsi:type="dcterms:W3CDTF">2016-04-04T11:46:54Z</dcterms:created>
  <dcterms:modified xsi:type="dcterms:W3CDTF">2019-01-21T14:56:45Z</dcterms:modified>
</cp:coreProperties>
</file>